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sldIdLst>
    <p:sldId id="256" r:id="rId2"/>
    <p:sldId id="266" r:id="rId3"/>
    <p:sldId id="257" r:id="rId4"/>
    <p:sldId id="258" r:id="rId5"/>
    <p:sldId id="261" r:id="rId6"/>
    <p:sldId id="260" r:id="rId7"/>
    <p:sldId id="267" r:id="rId8"/>
    <p:sldId id="259" r:id="rId9"/>
    <p:sldId id="262" r:id="rId10"/>
    <p:sldId id="263" r:id="rId11"/>
    <p:sldId id="268" r:id="rId12"/>
    <p:sldId id="269" r:id="rId13"/>
    <p:sldId id="270" r:id="rId14"/>
    <p:sldId id="264" r:id="rId15"/>
    <p:sldId id="265" r:id="rId16"/>
    <p:sldId id="271" r:id="rId1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7" d="100"/>
          <a:sy n="67" d="100"/>
        </p:scale>
        <p:origin x="-147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8" name="عنوان 7"/>
          <p:cNvSpPr>
            <a:spLocks noGrp="1"/>
          </p:cNvSpPr>
          <p:nvPr>
            <p:ph type="ctrTitle"/>
          </p:nvPr>
        </p:nvSpPr>
        <p:spPr>
          <a:xfrm>
            <a:off x="2286000" y="3124200"/>
            <a:ext cx="6172200" cy="1894362"/>
          </a:xfrm>
        </p:spPr>
        <p:txBody>
          <a:bodyPr/>
          <a:lstStyle>
            <a:lvl1pPr>
              <a:defRPr b="1"/>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bwMode="auto">
          <a:xfrm rot="5400000">
            <a:off x="7764621" y="1174097"/>
            <a:ext cx="2286000" cy="381000"/>
          </a:xfrm>
        </p:spPr>
        <p:txBody>
          <a:bodyPr/>
          <a:lstStyle/>
          <a:p>
            <a:fld id="{D250DA04-5FB3-47DA-9BDE-3015A695788F}" type="datetimeFigureOut">
              <a:rPr lang="ar-SA" smtClean="0"/>
              <a:pPr/>
              <a:t>17/06/31</a:t>
            </a:fld>
            <a:endParaRPr lang="ar-SA"/>
          </a:p>
        </p:txBody>
      </p:sp>
      <p:sp>
        <p:nvSpPr>
          <p:cNvPr id="17" name="عنصر نائب للتذييل 16"/>
          <p:cNvSpPr>
            <a:spLocks noGrp="1"/>
          </p:cNvSpPr>
          <p:nvPr>
            <p:ph type="ftr" sz="quarter" idx="11"/>
          </p:nvPr>
        </p:nvSpPr>
        <p:spPr bwMode="auto">
          <a:xfrm rot="5400000">
            <a:off x="7077269" y="4181669"/>
            <a:ext cx="3657600" cy="384048"/>
          </a:xfrm>
        </p:spPr>
        <p:txBody>
          <a:bodyPr/>
          <a:lstStyle/>
          <a:p>
            <a:endParaRPr lang="ar-SA"/>
          </a:p>
        </p:txBody>
      </p:sp>
      <p:sp>
        <p:nvSpPr>
          <p:cNvPr id="10" name="مستطيل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مستطيل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مستطيل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رابط مستقيم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رابط مستقيم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رابط مستقيم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مستطيل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شكل بيضاوي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شكل بيضاوي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شكل بيضاوي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عنصر نائب لرقم الشريحة 28"/>
          <p:cNvSpPr>
            <a:spLocks noGrp="1"/>
          </p:cNvSpPr>
          <p:nvPr>
            <p:ph type="sldNum" sz="quarter" idx="12"/>
          </p:nvPr>
        </p:nvSpPr>
        <p:spPr bwMode="auto">
          <a:xfrm>
            <a:off x="1325544" y="4928702"/>
            <a:ext cx="609600" cy="517524"/>
          </a:xfrm>
        </p:spPr>
        <p:txBody>
          <a:bodyPr/>
          <a:lstStyle/>
          <a:p>
            <a:fld id="{A8EF8F57-4ADE-4739-899A-B4BF98606007}"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D250DA04-5FB3-47DA-9BDE-3015A695788F}" type="datetimeFigureOut">
              <a:rPr lang="ar-SA" smtClean="0"/>
              <a:pPr/>
              <a:t>17/06/31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8EF8F57-4ADE-4739-899A-B4BF98606007}"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1676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D250DA04-5FB3-47DA-9BDE-3015A695788F}" type="datetimeFigureOut">
              <a:rPr lang="ar-SA" smtClean="0"/>
              <a:pPr/>
              <a:t>17/06/31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8EF8F57-4ADE-4739-899A-B4BF98606007}"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8" name="عنصر نائب للمحتوى 7"/>
          <p:cNvSpPr>
            <a:spLocks noGrp="1"/>
          </p:cNvSpPr>
          <p:nvPr>
            <p:ph sz="quarter" idx="1"/>
          </p:nvPr>
        </p:nvSpPr>
        <p:spPr>
          <a:xfrm>
            <a:off x="457200" y="1600200"/>
            <a:ext cx="7467600" cy="4873752"/>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4"/>
          </p:nvPr>
        </p:nvSpPr>
        <p:spPr/>
        <p:txBody>
          <a:bodyPr rtlCol="0"/>
          <a:lstStyle/>
          <a:p>
            <a:fld id="{D250DA04-5FB3-47DA-9BDE-3015A695788F}" type="datetimeFigureOut">
              <a:rPr lang="ar-SA" smtClean="0"/>
              <a:pPr/>
              <a:t>17/06/31</a:t>
            </a:fld>
            <a:endParaRPr lang="ar-SA"/>
          </a:p>
        </p:txBody>
      </p:sp>
      <p:sp>
        <p:nvSpPr>
          <p:cNvPr id="9" name="عنصر نائب لرقم الشريحة 8"/>
          <p:cNvSpPr>
            <a:spLocks noGrp="1"/>
          </p:cNvSpPr>
          <p:nvPr>
            <p:ph type="sldNum" sz="quarter" idx="15"/>
          </p:nvPr>
        </p:nvSpPr>
        <p:spPr/>
        <p:txBody>
          <a:bodyPr rtlCol="0"/>
          <a:lstStyle/>
          <a:p>
            <a:fld id="{A8EF8F57-4ADE-4739-899A-B4BF98606007}" type="slidenum">
              <a:rPr lang="ar-SA" smtClean="0"/>
              <a:pPr/>
              <a:t>‹#›</a:t>
            </a:fld>
            <a:endParaRPr lang="ar-SA"/>
          </a:p>
        </p:txBody>
      </p:sp>
      <p:sp>
        <p:nvSpPr>
          <p:cNvPr id="10" name="عنصر نائب للتذييل 9"/>
          <p:cNvSpPr>
            <a:spLocks noGrp="1"/>
          </p:cNvSpPr>
          <p:nvPr>
            <p:ph type="ftr" sz="quarter" idx="16"/>
          </p:nvPr>
        </p:nvSpPr>
        <p:spPr/>
        <p:txBody>
          <a:bodyPr rtlCol="0"/>
          <a:lstStyle/>
          <a:p>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2286000" y="2895600"/>
            <a:ext cx="6172200" cy="2053590"/>
          </a:xfrm>
        </p:spPr>
        <p:txBody>
          <a:bodyPr/>
          <a:lstStyle>
            <a:lvl1pPr algn="l">
              <a:buNone/>
              <a:defRPr sz="3000" b="1" cap="sm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bwMode="auto">
          <a:xfrm rot="5400000">
            <a:off x="7763256" y="1170432"/>
            <a:ext cx="2286000" cy="381000"/>
          </a:xfrm>
        </p:spPr>
        <p:txBody>
          <a:bodyPr/>
          <a:lstStyle/>
          <a:p>
            <a:fld id="{D250DA04-5FB3-47DA-9BDE-3015A695788F}" type="datetimeFigureOut">
              <a:rPr lang="ar-SA" smtClean="0"/>
              <a:pPr/>
              <a:t>17/06/31</a:t>
            </a:fld>
            <a:endParaRPr lang="ar-SA"/>
          </a:p>
        </p:txBody>
      </p:sp>
      <p:sp>
        <p:nvSpPr>
          <p:cNvPr id="5" name="عنصر نائب للتذييل 4"/>
          <p:cNvSpPr>
            <a:spLocks noGrp="1"/>
          </p:cNvSpPr>
          <p:nvPr>
            <p:ph type="ftr" sz="quarter" idx="11"/>
          </p:nvPr>
        </p:nvSpPr>
        <p:spPr bwMode="auto">
          <a:xfrm rot="5400000">
            <a:off x="7077456" y="4178808"/>
            <a:ext cx="3657600" cy="384048"/>
          </a:xfrm>
        </p:spPr>
        <p:txBody>
          <a:bodyPr/>
          <a:lstStyle/>
          <a:p>
            <a:endParaRPr lang="ar-SA"/>
          </a:p>
        </p:txBody>
      </p:sp>
      <p:sp>
        <p:nvSpPr>
          <p:cNvPr id="9" name="مستطيل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رابط مستقيم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رابط مستقيم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مستطيل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شكل بيضاوي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شكل بيضاوي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شكل بيضاوي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رابط مستقيم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عنصر نائب لرقم الشريحة 5"/>
          <p:cNvSpPr>
            <a:spLocks noGrp="1"/>
          </p:cNvSpPr>
          <p:nvPr>
            <p:ph type="sldNum" sz="quarter" idx="12"/>
          </p:nvPr>
        </p:nvSpPr>
        <p:spPr bwMode="auto">
          <a:xfrm>
            <a:off x="1340616" y="4928702"/>
            <a:ext cx="609600" cy="517524"/>
          </a:xfrm>
        </p:spPr>
        <p:txBody>
          <a:bodyPr/>
          <a:lstStyle/>
          <a:p>
            <a:fld id="{A8EF8F57-4ADE-4739-899A-B4BF98606007}"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D250DA04-5FB3-47DA-9BDE-3015A695788F}" type="datetimeFigureOut">
              <a:rPr lang="ar-SA" smtClean="0"/>
              <a:pPr/>
              <a:t>17/06/31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8EF8F57-4ADE-4739-899A-B4BF98606007}" type="slidenum">
              <a:rPr lang="ar-SA" smtClean="0"/>
              <a:pPr/>
              <a:t>‹#›</a:t>
            </a:fld>
            <a:endParaRPr lang="ar-SA"/>
          </a:p>
        </p:txBody>
      </p:sp>
      <p:sp>
        <p:nvSpPr>
          <p:cNvPr id="9" name="عنصر نائب للمحتوى 8"/>
          <p:cNvSpPr>
            <a:spLocks noGrp="1"/>
          </p:cNvSpPr>
          <p:nvPr>
            <p:ph sz="quarter" idx="1"/>
          </p:nvPr>
        </p:nvSpPr>
        <p:spPr>
          <a:xfrm>
            <a:off x="457200" y="1600200"/>
            <a:ext cx="3657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270248" y="1600200"/>
            <a:ext cx="3657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7543800" cy="1143000"/>
          </a:xfrm>
        </p:spPr>
        <p:txBody>
          <a:bodyPr anchor="b"/>
          <a:lstStyle>
            <a:lvl1pPr>
              <a:defRPr/>
            </a:lvl1pPr>
          </a:lstStyle>
          <a:p>
            <a:r>
              <a:rPr kumimoji="0" lang="ar-SA" smtClean="0"/>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D250DA04-5FB3-47DA-9BDE-3015A695788F}" type="datetimeFigureOut">
              <a:rPr lang="ar-SA" smtClean="0"/>
              <a:pPr/>
              <a:t>17/06/31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A8EF8F57-4ADE-4739-899A-B4BF98606007}" type="slidenum">
              <a:rPr lang="ar-SA" smtClean="0"/>
              <a:pPr/>
              <a:t>‹#›</a:t>
            </a:fld>
            <a:endParaRPr lang="ar-SA"/>
          </a:p>
        </p:txBody>
      </p:sp>
      <p:sp>
        <p:nvSpPr>
          <p:cNvPr id="11" name="عنصر نائب للمحتوى 10"/>
          <p:cNvSpPr>
            <a:spLocks noGrp="1"/>
          </p:cNvSpPr>
          <p:nvPr>
            <p:ph sz="quarter" idx="2"/>
          </p:nvPr>
        </p:nvSpPr>
        <p:spPr>
          <a:xfrm>
            <a:off x="457200" y="2362200"/>
            <a:ext cx="3657600" cy="3886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quarter" idx="4"/>
          </p:nvPr>
        </p:nvSpPr>
        <p:spPr>
          <a:xfrm>
            <a:off x="4371975" y="2362200"/>
            <a:ext cx="3657600" cy="3886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2" name="عنصر نائب للنص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
        <p:nvSpPr>
          <p:cNvPr id="14" name="عنصر نائب للنص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6" name="عنصر نائب للتاريخ 5"/>
          <p:cNvSpPr>
            <a:spLocks noGrp="1"/>
          </p:cNvSpPr>
          <p:nvPr>
            <p:ph type="dt" sz="half" idx="10"/>
          </p:nvPr>
        </p:nvSpPr>
        <p:spPr/>
        <p:txBody>
          <a:bodyPr rtlCol="0"/>
          <a:lstStyle/>
          <a:p>
            <a:fld id="{D250DA04-5FB3-47DA-9BDE-3015A695788F}" type="datetimeFigureOut">
              <a:rPr lang="ar-SA" smtClean="0"/>
              <a:pPr/>
              <a:t>17/06/31</a:t>
            </a:fld>
            <a:endParaRPr lang="ar-SA"/>
          </a:p>
        </p:txBody>
      </p:sp>
      <p:sp>
        <p:nvSpPr>
          <p:cNvPr id="7" name="عنصر نائب لرقم الشريحة 6"/>
          <p:cNvSpPr>
            <a:spLocks noGrp="1"/>
          </p:cNvSpPr>
          <p:nvPr>
            <p:ph type="sldNum" sz="quarter" idx="11"/>
          </p:nvPr>
        </p:nvSpPr>
        <p:spPr/>
        <p:txBody>
          <a:bodyPr rtlCol="0"/>
          <a:lstStyle/>
          <a:p>
            <a:fld id="{A8EF8F57-4ADE-4739-899A-B4BF98606007}" type="slidenum">
              <a:rPr lang="ar-SA" smtClean="0"/>
              <a:pPr/>
              <a:t>‹#›</a:t>
            </a:fld>
            <a:endParaRPr lang="ar-SA"/>
          </a:p>
        </p:txBody>
      </p:sp>
      <p:sp>
        <p:nvSpPr>
          <p:cNvPr id="8" name="عنصر نائب للتذييل 7"/>
          <p:cNvSpPr>
            <a:spLocks noGrp="1"/>
          </p:cNvSpPr>
          <p:nvPr>
            <p:ph type="ftr" sz="quarter" idx="12"/>
          </p:nvPr>
        </p:nvSpPr>
        <p:spPr/>
        <p:txBody>
          <a:bodyPr rtlCol="0"/>
          <a:lstStyle/>
          <a:p>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250DA04-5FB3-47DA-9BDE-3015A695788F}" type="datetimeFigureOut">
              <a:rPr lang="ar-SA" smtClean="0"/>
              <a:pPr/>
              <a:t>17/06/31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A8EF8F57-4ADE-4739-899A-B4BF98606007}"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10" name="رابط مستقيم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عنوان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8" name="رابط مستقيم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رابط مستقيم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رابط مستقيم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مستطيل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شكل بيضاوي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عنصر نائب للمحتوى 17"/>
          <p:cNvSpPr>
            <a:spLocks noGrp="1"/>
          </p:cNvSpPr>
          <p:nvPr>
            <p:ph sz="quarter" idx="1"/>
          </p:nvPr>
        </p:nvSpPr>
        <p:spPr>
          <a:xfrm>
            <a:off x="304800" y="274320"/>
            <a:ext cx="5638800" cy="6327648"/>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1" name="عنصر نائب للتاريخ 20"/>
          <p:cNvSpPr>
            <a:spLocks noGrp="1"/>
          </p:cNvSpPr>
          <p:nvPr>
            <p:ph type="dt" sz="half" idx="14"/>
          </p:nvPr>
        </p:nvSpPr>
        <p:spPr/>
        <p:txBody>
          <a:bodyPr rtlCol="0"/>
          <a:lstStyle/>
          <a:p>
            <a:fld id="{D250DA04-5FB3-47DA-9BDE-3015A695788F}" type="datetimeFigureOut">
              <a:rPr lang="ar-SA" smtClean="0"/>
              <a:pPr/>
              <a:t>17/06/31</a:t>
            </a:fld>
            <a:endParaRPr lang="ar-SA"/>
          </a:p>
        </p:txBody>
      </p:sp>
      <p:sp>
        <p:nvSpPr>
          <p:cNvPr id="22" name="عنصر نائب لرقم الشريحة 21"/>
          <p:cNvSpPr>
            <a:spLocks noGrp="1"/>
          </p:cNvSpPr>
          <p:nvPr>
            <p:ph type="sldNum" sz="quarter" idx="15"/>
          </p:nvPr>
        </p:nvSpPr>
        <p:spPr/>
        <p:txBody>
          <a:bodyPr rtlCol="0"/>
          <a:lstStyle/>
          <a:p>
            <a:fld id="{A8EF8F57-4ADE-4739-899A-B4BF98606007}" type="slidenum">
              <a:rPr lang="ar-SA" smtClean="0"/>
              <a:pPr/>
              <a:t>‹#›</a:t>
            </a:fld>
            <a:endParaRPr lang="ar-SA"/>
          </a:p>
        </p:txBody>
      </p:sp>
      <p:sp>
        <p:nvSpPr>
          <p:cNvPr id="23" name="عنصر نائب للتذييل 22"/>
          <p:cNvSpPr>
            <a:spLocks noGrp="1"/>
          </p:cNvSpPr>
          <p:nvPr>
            <p:ph type="ftr" sz="quarter" idx="16"/>
          </p:nvPr>
        </p:nvSpPr>
        <p:spPr/>
        <p:txBody>
          <a:bodyPr rtlCol="0"/>
          <a:lstStyle/>
          <a:p>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رابط مستقيم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بيضاوي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عنوان 1"/>
          <p:cNvSpPr>
            <a:spLocks noGrp="1"/>
          </p:cNvSpPr>
          <p:nvPr>
            <p:ph type="title"/>
          </p:nvPr>
        </p:nvSpPr>
        <p:spPr>
          <a:xfrm rot="5400000">
            <a:off x="3350133" y="3200400"/>
            <a:ext cx="6309360" cy="457200"/>
          </a:xfrm>
        </p:spPr>
        <p:txBody>
          <a:bodyPr anchor="b"/>
          <a:lstStyle>
            <a:lvl1pPr algn="l">
              <a:buNone/>
              <a:defRPr sz="2000" b="1"/>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ar-SA" smtClean="0"/>
              <a:t>انقر فوق الرمز لإضافة صورة</a:t>
            </a:r>
            <a:endParaRPr kumimoji="0" lang="en-US" dirty="0"/>
          </a:p>
        </p:txBody>
      </p:sp>
      <p:sp>
        <p:nvSpPr>
          <p:cNvPr id="4" name="عنصر نائب للنص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10" name="رابط مستقيم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مستطيل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رابط مستقيم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رابط مستقيم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رابط مستقيم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عنصر نائب للتاريخ 16"/>
          <p:cNvSpPr>
            <a:spLocks noGrp="1"/>
          </p:cNvSpPr>
          <p:nvPr>
            <p:ph type="dt" sz="half" idx="10"/>
          </p:nvPr>
        </p:nvSpPr>
        <p:spPr/>
        <p:txBody>
          <a:bodyPr rtlCol="0"/>
          <a:lstStyle/>
          <a:p>
            <a:fld id="{D250DA04-5FB3-47DA-9BDE-3015A695788F}" type="datetimeFigureOut">
              <a:rPr lang="ar-SA" smtClean="0"/>
              <a:pPr/>
              <a:t>17/06/31</a:t>
            </a:fld>
            <a:endParaRPr lang="ar-SA"/>
          </a:p>
        </p:txBody>
      </p:sp>
      <p:sp>
        <p:nvSpPr>
          <p:cNvPr id="18" name="عنصر نائب لرقم الشريحة 17"/>
          <p:cNvSpPr>
            <a:spLocks noGrp="1"/>
          </p:cNvSpPr>
          <p:nvPr>
            <p:ph type="sldNum" sz="quarter" idx="11"/>
          </p:nvPr>
        </p:nvSpPr>
        <p:spPr/>
        <p:txBody>
          <a:bodyPr rtlCol="0"/>
          <a:lstStyle/>
          <a:p>
            <a:fld id="{A8EF8F57-4ADE-4739-899A-B4BF98606007}" type="slidenum">
              <a:rPr lang="ar-SA" smtClean="0"/>
              <a:pPr/>
              <a:t>‹#›</a:t>
            </a:fld>
            <a:endParaRPr lang="ar-SA"/>
          </a:p>
        </p:txBody>
      </p:sp>
      <p:sp>
        <p:nvSpPr>
          <p:cNvPr id="21" name="عنصر نائب للتذييل 20"/>
          <p:cNvSpPr>
            <a:spLocks noGrp="1"/>
          </p:cNvSpPr>
          <p:nvPr>
            <p:ph type="ftr" sz="quarter" idx="12"/>
          </p:nvPr>
        </p:nvSpPr>
        <p:spPr/>
        <p:txBody>
          <a:bodyPr rtlCol="0"/>
          <a:lstStyle/>
          <a:p>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رابط مستقيم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عنصر نائب للعنوان 21"/>
          <p:cNvSpPr>
            <a:spLocks noGrp="1"/>
          </p:cNvSpPr>
          <p:nvPr>
            <p:ph type="title"/>
          </p:nvPr>
        </p:nvSpPr>
        <p:spPr>
          <a:xfrm>
            <a:off x="457200" y="274638"/>
            <a:ext cx="7467600" cy="1143000"/>
          </a:xfrm>
          <a:prstGeom prst="rect">
            <a:avLst/>
          </a:prstGeom>
        </p:spPr>
        <p:txBody>
          <a:bodyPr vert="horz" anchor="b">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250DA04-5FB3-47DA-9BDE-3015A695788F}" type="datetimeFigureOut">
              <a:rPr lang="ar-SA" smtClean="0"/>
              <a:pPr/>
              <a:t>17/06/31</a:t>
            </a:fld>
            <a:endParaRPr lang="ar-SA"/>
          </a:p>
        </p:txBody>
      </p:sp>
      <p:sp>
        <p:nvSpPr>
          <p:cNvPr id="3" name="عنصر نائب للتذييل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ar-SA"/>
          </a:p>
        </p:txBody>
      </p:sp>
      <p:sp>
        <p:nvSpPr>
          <p:cNvPr id="7" name="رابط مستقيم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رابط مستقيم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مستطيل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شكل بيضاوي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عنصر نائب لرقم الشريحة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8EF8F57-4ADE-4739-899A-B4BF98606007}" type="slidenum">
              <a:rPr lang="ar-SA" smtClean="0"/>
              <a:pPr/>
              <a:t>‹#›</a:t>
            </a:fld>
            <a:endParaRPr lang="ar-SA"/>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Layout" Target="../slideLayouts/slideLayout2.xml"/><Relationship Id="rId1" Type="http://schemas.openxmlformats.org/officeDocument/2006/relationships/audio" Target="file:///C:\Users\pc\Downloads\Desktop\last%20term\&#1588;&#1593;&#1585;\bishop-waiting-room.mp3"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hyperlink" Target="http://en.wikipedia.org/wiki/Pulitzer_Prize_for_Poetry" TargetMode="External"/><Relationship Id="rId2" Type="http://schemas.openxmlformats.org/officeDocument/2006/relationships/hyperlink" Target="http://en.wikipedia.org/wiki/Poet_Laureate_Consultant_in_Poetry_to_the_Library_of_Congress" TargetMode="External"/><Relationship Id="rId1" Type="http://schemas.openxmlformats.org/officeDocument/2006/relationships/slideLayout" Target="../slideLayouts/slideLayout2.xml"/><Relationship Id="rId5" Type="http://schemas.openxmlformats.org/officeDocument/2006/relationships/hyperlink" Target="http://en.wikipedia.org/wiki/Great_Village,_Nova_Scotia" TargetMode="External"/><Relationship Id="rId4" Type="http://schemas.openxmlformats.org/officeDocument/2006/relationships/hyperlink" Target="http://en.wikipedia.org/wiki/Elizabeth_Bishop_Hous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2.jpeg"/><Relationship Id="rId1" Type="http://schemas.openxmlformats.org/officeDocument/2006/relationships/slideLayout" Target="../slideLayouts/slideLayout2.xml"/><Relationship Id="rId5" Type="http://schemas.openxmlformats.org/officeDocument/2006/relationships/image" Target="../media/image14.gif"/><Relationship Id="rId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43108" y="714356"/>
            <a:ext cx="7965418" cy="2047867"/>
          </a:xfrm>
        </p:spPr>
        <p:txBody>
          <a:bodyPr>
            <a:normAutofit fontScale="90000"/>
          </a:bodyPr>
          <a:lstStyle/>
          <a:p>
            <a:r>
              <a:rPr lang="ar-SA" b="1" dirty="0" smtClean="0"/>
              <a:t/>
            </a:r>
            <a:br>
              <a:rPr lang="ar-SA" b="1" dirty="0" smtClean="0"/>
            </a:br>
            <a:r>
              <a:rPr lang="ar-SA" b="1" dirty="0" smtClean="0"/>
              <a:t/>
            </a:r>
            <a:br>
              <a:rPr lang="ar-SA" b="1" dirty="0" smtClean="0"/>
            </a:br>
            <a:r>
              <a:rPr lang="ar-SA" b="1" dirty="0" smtClean="0"/>
              <a:t/>
            </a:r>
            <a:br>
              <a:rPr lang="ar-SA" b="1" dirty="0" smtClean="0"/>
            </a:br>
            <a:r>
              <a:rPr lang="ar-SA" b="1" dirty="0" smtClean="0"/>
              <a:t/>
            </a:r>
            <a:br>
              <a:rPr lang="ar-SA"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solidFill>
                  <a:schemeClr val="accent1"/>
                </a:solidFill>
              </a:rPr>
              <a:t>Elizabeth Bishop</a:t>
            </a:r>
            <a:br>
              <a:rPr lang="en-US" b="1" dirty="0" smtClean="0">
                <a:solidFill>
                  <a:schemeClr val="accent1"/>
                </a:solidFill>
              </a:rPr>
            </a:br>
            <a:r>
              <a:rPr lang="en-US" b="1" dirty="0" smtClean="0">
                <a:solidFill>
                  <a:schemeClr val="accent1"/>
                </a:solidFill>
              </a:rPr>
              <a:t>In the waiting room</a:t>
            </a:r>
            <a:br>
              <a:rPr lang="en-US" b="1" dirty="0" smtClean="0">
                <a:solidFill>
                  <a:schemeClr val="accent1"/>
                </a:solidFill>
              </a:rPr>
            </a:br>
            <a:endParaRPr lang="ar-SA" dirty="0">
              <a:solidFill>
                <a:schemeClr val="accent1"/>
              </a:solidFill>
            </a:endParaRPr>
          </a:p>
        </p:txBody>
      </p:sp>
      <p:sp>
        <p:nvSpPr>
          <p:cNvPr id="3" name="عنوان فرعي 2"/>
          <p:cNvSpPr>
            <a:spLocks noGrp="1"/>
          </p:cNvSpPr>
          <p:nvPr>
            <p:ph type="subTitle" idx="1"/>
          </p:nvPr>
        </p:nvSpPr>
        <p:spPr>
          <a:xfrm>
            <a:off x="2285984" y="3071810"/>
            <a:ext cx="6172200" cy="2714644"/>
          </a:xfrm>
        </p:spPr>
        <p:txBody>
          <a:bodyPr>
            <a:normAutofit/>
          </a:bodyPr>
          <a:lstStyle/>
          <a:p>
            <a:r>
              <a:rPr lang="en-US" sz="2400" dirty="0" smtClean="0"/>
              <a:t>Eman Ahmad Al-Ghamdi</a:t>
            </a:r>
          </a:p>
          <a:p>
            <a:r>
              <a:rPr lang="en-US" sz="2400" dirty="0" smtClean="0"/>
              <a:t>Sal7a </a:t>
            </a:r>
            <a:r>
              <a:rPr lang="en-US" sz="2400" dirty="0" err="1" smtClean="0"/>
              <a:t>Hussain</a:t>
            </a:r>
            <a:r>
              <a:rPr lang="en-US" sz="2400" dirty="0" smtClean="0"/>
              <a:t> AL-</a:t>
            </a:r>
            <a:r>
              <a:rPr lang="en-US" sz="2400" dirty="0" err="1" smtClean="0"/>
              <a:t>Montasheri</a:t>
            </a:r>
            <a:endParaRPr lang="en-US" sz="2400" dirty="0" smtClean="0"/>
          </a:p>
          <a:p>
            <a:r>
              <a:rPr lang="en-US" sz="2400" dirty="0" err="1" smtClean="0"/>
              <a:t>Areej</a:t>
            </a:r>
            <a:r>
              <a:rPr lang="en-US" sz="2400" dirty="0" smtClean="0"/>
              <a:t> Ahmad </a:t>
            </a:r>
            <a:r>
              <a:rPr lang="en-US" sz="2400" dirty="0" err="1" smtClean="0"/>
              <a:t>khalf</a:t>
            </a:r>
            <a:endParaRPr lang="en-US" sz="2400" dirty="0" smtClean="0"/>
          </a:p>
          <a:p>
            <a:r>
              <a:rPr lang="en-US" sz="2400" dirty="0" err="1" smtClean="0"/>
              <a:t>Doa’a</a:t>
            </a:r>
            <a:r>
              <a:rPr lang="en-US" sz="2400" dirty="0" smtClean="0"/>
              <a:t> Nashag8i</a:t>
            </a:r>
          </a:p>
          <a:p>
            <a:r>
              <a:rPr lang="en-US" sz="2400" dirty="0" err="1" smtClean="0"/>
              <a:t>Ameera</a:t>
            </a:r>
            <a:r>
              <a:rPr lang="en-US" sz="2400" dirty="0" smtClean="0"/>
              <a:t> AL.Ghamdi</a:t>
            </a:r>
          </a:p>
          <a:p>
            <a:r>
              <a:rPr lang="en-US" sz="2400" dirty="0" err="1" smtClean="0"/>
              <a:t>Ilham</a:t>
            </a:r>
            <a:r>
              <a:rPr lang="en-US" sz="2400" dirty="0" smtClean="0"/>
              <a:t> AL.Ghamdi</a:t>
            </a:r>
            <a:endParaRPr lang="ar-SA"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5"/>
          <p:cNvSpPr/>
          <p:nvPr/>
        </p:nvSpPr>
        <p:spPr>
          <a:xfrm>
            <a:off x="500034" y="214290"/>
            <a:ext cx="8143932" cy="7283292"/>
          </a:xfrm>
          <a:prstGeom prst="rect">
            <a:avLst/>
          </a:prstGeom>
        </p:spPr>
        <p:txBody>
          <a:bodyPr wrap="square">
            <a:spAutoFit/>
          </a:bodyPr>
          <a:lstStyle/>
          <a:p>
            <a:pPr algn="l" rtl="0"/>
            <a:r>
              <a:rPr lang="en-US" sz="1600" b="1" dirty="0" smtClean="0">
                <a:solidFill>
                  <a:schemeClr val="accent1"/>
                </a:solidFill>
              </a:rPr>
              <a:t>In Worcester, Massachusetts,                                   </a:t>
            </a:r>
            <a:br>
              <a:rPr lang="en-US" sz="1600" b="1" dirty="0" smtClean="0">
                <a:solidFill>
                  <a:schemeClr val="accent1"/>
                </a:solidFill>
              </a:rPr>
            </a:br>
            <a:r>
              <a:rPr lang="en-US" sz="1600" b="1" dirty="0" smtClean="0">
                <a:solidFill>
                  <a:schemeClr val="accent1"/>
                </a:solidFill>
              </a:rPr>
              <a:t>I went with Aunt Consuelo</a:t>
            </a:r>
            <a:br>
              <a:rPr lang="en-US" sz="1600" b="1" dirty="0" smtClean="0">
                <a:solidFill>
                  <a:schemeClr val="accent1"/>
                </a:solidFill>
              </a:rPr>
            </a:br>
            <a:r>
              <a:rPr lang="en-US" sz="1600" b="1" dirty="0" smtClean="0">
                <a:solidFill>
                  <a:schemeClr val="accent1"/>
                </a:solidFill>
              </a:rPr>
              <a:t>to keep her dentist's appointment</a:t>
            </a:r>
            <a:br>
              <a:rPr lang="en-US" sz="1600" b="1" dirty="0" smtClean="0">
                <a:solidFill>
                  <a:schemeClr val="accent1"/>
                </a:solidFill>
              </a:rPr>
            </a:br>
            <a:r>
              <a:rPr lang="en-US" sz="1600" b="1" dirty="0" smtClean="0">
                <a:solidFill>
                  <a:schemeClr val="accent1"/>
                </a:solidFill>
              </a:rPr>
              <a:t>and sat and waited for her</a:t>
            </a:r>
            <a:br>
              <a:rPr lang="en-US" sz="1600" b="1" dirty="0" smtClean="0">
                <a:solidFill>
                  <a:schemeClr val="accent1"/>
                </a:solidFill>
              </a:rPr>
            </a:br>
            <a:r>
              <a:rPr lang="en-US" sz="1600" b="1" dirty="0" smtClean="0">
                <a:solidFill>
                  <a:schemeClr val="accent1"/>
                </a:solidFill>
              </a:rPr>
              <a:t>in the dentist's waiting room.</a:t>
            </a:r>
            <a:br>
              <a:rPr lang="en-US" sz="1600" b="1" dirty="0" smtClean="0">
                <a:solidFill>
                  <a:schemeClr val="accent1"/>
                </a:solidFill>
              </a:rPr>
            </a:br>
            <a:r>
              <a:rPr lang="en-US" sz="1600" b="1" dirty="0" smtClean="0">
                <a:solidFill>
                  <a:schemeClr val="accent1"/>
                </a:solidFill>
              </a:rPr>
              <a:t>It was winter. It got dark</a:t>
            </a:r>
            <a:br>
              <a:rPr lang="en-US" sz="1600" b="1" dirty="0" smtClean="0">
                <a:solidFill>
                  <a:schemeClr val="accent1"/>
                </a:solidFill>
              </a:rPr>
            </a:br>
            <a:r>
              <a:rPr lang="en-US" sz="1600" b="1" dirty="0" smtClean="0">
                <a:solidFill>
                  <a:schemeClr val="accent1"/>
                </a:solidFill>
              </a:rPr>
              <a:t>early. The waiting room</a:t>
            </a:r>
            <a:br>
              <a:rPr lang="en-US" sz="1600" b="1" dirty="0" smtClean="0">
                <a:solidFill>
                  <a:schemeClr val="accent1"/>
                </a:solidFill>
              </a:rPr>
            </a:br>
            <a:r>
              <a:rPr lang="en-US" sz="1600" b="1" dirty="0" smtClean="0">
                <a:solidFill>
                  <a:schemeClr val="accent1"/>
                </a:solidFill>
              </a:rPr>
              <a:t>was full of grown-up people,</a:t>
            </a:r>
            <a:br>
              <a:rPr lang="en-US" sz="1600" b="1" dirty="0" smtClean="0">
                <a:solidFill>
                  <a:schemeClr val="accent1"/>
                </a:solidFill>
              </a:rPr>
            </a:br>
            <a:r>
              <a:rPr lang="en-US" sz="1600" b="1" dirty="0" err="1" smtClean="0">
                <a:solidFill>
                  <a:schemeClr val="accent1"/>
                </a:solidFill>
              </a:rPr>
              <a:t>arctics</a:t>
            </a:r>
            <a:r>
              <a:rPr lang="en-US" sz="1600" b="1" dirty="0" smtClean="0">
                <a:solidFill>
                  <a:schemeClr val="accent1"/>
                </a:solidFill>
              </a:rPr>
              <a:t> and overcoats,</a:t>
            </a:r>
            <a:br>
              <a:rPr lang="en-US" sz="1600" b="1" dirty="0" smtClean="0">
                <a:solidFill>
                  <a:schemeClr val="accent1"/>
                </a:solidFill>
              </a:rPr>
            </a:br>
            <a:r>
              <a:rPr lang="en-US" sz="1600" b="1" dirty="0" smtClean="0">
                <a:solidFill>
                  <a:schemeClr val="accent1"/>
                </a:solidFill>
              </a:rPr>
              <a:t>lamps and magazines.</a:t>
            </a:r>
            <a:br>
              <a:rPr lang="en-US" sz="1600" b="1" dirty="0" smtClean="0">
                <a:solidFill>
                  <a:schemeClr val="accent1"/>
                </a:solidFill>
              </a:rPr>
            </a:br>
            <a:r>
              <a:rPr lang="en-US" sz="1600" b="1" dirty="0" smtClean="0">
                <a:solidFill>
                  <a:schemeClr val="accent1"/>
                </a:solidFill>
              </a:rPr>
              <a:t>My aunt was inside</a:t>
            </a:r>
            <a:br>
              <a:rPr lang="en-US" sz="1600" b="1" dirty="0" smtClean="0">
                <a:solidFill>
                  <a:schemeClr val="accent1"/>
                </a:solidFill>
              </a:rPr>
            </a:br>
            <a:r>
              <a:rPr lang="en-US" sz="1600" b="1" dirty="0" smtClean="0">
                <a:solidFill>
                  <a:schemeClr val="accent1"/>
                </a:solidFill>
              </a:rPr>
              <a:t>what seemed like a long time</a:t>
            </a:r>
            <a:br>
              <a:rPr lang="en-US" sz="1600" b="1" dirty="0" smtClean="0">
                <a:solidFill>
                  <a:schemeClr val="accent1"/>
                </a:solidFill>
              </a:rPr>
            </a:br>
            <a:r>
              <a:rPr lang="en-US" sz="1600" b="1" dirty="0" smtClean="0">
                <a:solidFill>
                  <a:schemeClr val="accent1"/>
                </a:solidFill>
              </a:rPr>
              <a:t>and while I waited and read</a:t>
            </a:r>
            <a:br>
              <a:rPr lang="en-US" sz="1600" b="1" dirty="0" smtClean="0">
                <a:solidFill>
                  <a:schemeClr val="accent1"/>
                </a:solidFill>
              </a:rPr>
            </a:br>
            <a:r>
              <a:rPr lang="en-US" sz="1600" b="1" dirty="0" smtClean="0">
                <a:solidFill>
                  <a:schemeClr val="accent1"/>
                </a:solidFill>
              </a:rPr>
              <a:t>the National Geographic</a:t>
            </a:r>
            <a:br>
              <a:rPr lang="en-US" sz="1600" b="1" dirty="0" smtClean="0">
                <a:solidFill>
                  <a:schemeClr val="accent1"/>
                </a:solidFill>
              </a:rPr>
            </a:br>
            <a:r>
              <a:rPr lang="en-US" sz="1600" b="1" dirty="0" smtClean="0">
                <a:solidFill>
                  <a:schemeClr val="accent1"/>
                </a:solidFill>
              </a:rPr>
              <a:t>(I could read) and carefully</a:t>
            </a:r>
            <a:br>
              <a:rPr lang="en-US" sz="1600" b="1" dirty="0" smtClean="0">
                <a:solidFill>
                  <a:schemeClr val="accent1"/>
                </a:solidFill>
              </a:rPr>
            </a:br>
            <a:r>
              <a:rPr lang="en-US" sz="1600" b="1" dirty="0" smtClean="0">
                <a:solidFill>
                  <a:schemeClr val="accent1"/>
                </a:solidFill>
              </a:rPr>
              <a:t>studied the photographs:</a:t>
            </a:r>
            <a:br>
              <a:rPr lang="en-US" sz="1600" b="1" dirty="0" smtClean="0">
                <a:solidFill>
                  <a:schemeClr val="accent1"/>
                </a:solidFill>
              </a:rPr>
            </a:br>
            <a:r>
              <a:rPr lang="en-US" sz="1600" b="1" dirty="0" smtClean="0">
                <a:solidFill>
                  <a:schemeClr val="accent1"/>
                </a:solidFill>
              </a:rPr>
              <a:t>the inside of a volcano,</a:t>
            </a:r>
          </a:p>
          <a:p>
            <a:pPr algn="l" rtl="0"/>
            <a:r>
              <a:rPr lang="en-US" sz="1600" b="1" dirty="0" smtClean="0">
                <a:solidFill>
                  <a:schemeClr val="accent1"/>
                </a:solidFill>
              </a:rPr>
              <a:t>black, and full of ashes;</a:t>
            </a:r>
            <a:br>
              <a:rPr lang="en-US" sz="1600" b="1" dirty="0" smtClean="0">
                <a:solidFill>
                  <a:schemeClr val="accent1"/>
                </a:solidFill>
              </a:rPr>
            </a:br>
            <a:r>
              <a:rPr lang="en-US" sz="1600" b="1" dirty="0" smtClean="0">
                <a:solidFill>
                  <a:schemeClr val="accent1"/>
                </a:solidFill>
              </a:rPr>
              <a:t>then it was spilling over</a:t>
            </a:r>
            <a:br>
              <a:rPr lang="en-US" sz="1600" b="1" dirty="0" smtClean="0">
                <a:solidFill>
                  <a:schemeClr val="accent1"/>
                </a:solidFill>
              </a:rPr>
            </a:br>
            <a:r>
              <a:rPr lang="en-US" sz="1600" b="1" dirty="0" smtClean="0">
                <a:solidFill>
                  <a:schemeClr val="accent1"/>
                </a:solidFill>
              </a:rPr>
              <a:t>in rivulets of fire.</a:t>
            </a:r>
          </a:p>
          <a:p>
            <a:pPr algn="l" rtl="0"/>
            <a:r>
              <a:rPr lang="en-US" sz="1600" b="1" dirty="0" err="1" smtClean="0">
                <a:solidFill>
                  <a:schemeClr val="accent1"/>
                </a:solidFill>
              </a:rPr>
              <a:t>Osa</a:t>
            </a:r>
            <a:r>
              <a:rPr lang="en-US" sz="1600" b="1" dirty="0" smtClean="0">
                <a:solidFill>
                  <a:schemeClr val="accent1"/>
                </a:solidFill>
              </a:rPr>
              <a:t> and Martin Johnson</a:t>
            </a:r>
            <a:br>
              <a:rPr lang="en-US" sz="1600" b="1" dirty="0" smtClean="0">
                <a:solidFill>
                  <a:schemeClr val="accent1"/>
                </a:solidFill>
              </a:rPr>
            </a:br>
            <a:r>
              <a:rPr lang="en-US" sz="1600" b="1" dirty="0" smtClean="0">
                <a:solidFill>
                  <a:schemeClr val="accent1"/>
                </a:solidFill>
              </a:rPr>
              <a:t>dressed in riding breeches,</a:t>
            </a:r>
            <a:br>
              <a:rPr lang="en-US" sz="1600" b="1" dirty="0" smtClean="0">
                <a:solidFill>
                  <a:schemeClr val="accent1"/>
                </a:solidFill>
              </a:rPr>
            </a:br>
            <a:r>
              <a:rPr lang="en-US" sz="1600" b="1" dirty="0" smtClean="0">
                <a:solidFill>
                  <a:schemeClr val="accent1"/>
                </a:solidFill>
              </a:rPr>
              <a:t>laced boots, and pith helmets.</a:t>
            </a:r>
            <a:r>
              <a:rPr lang="en-US" dirty="0" smtClean="0">
                <a:solidFill>
                  <a:schemeClr val="accent1"/>
                </a:solidFill>
              </a:rPr>
              <a:t/>
            </a:r>
            <a:br>
              <a:rPr lang="en-US" dirty="0" smtClean="0">
                <a:solidFill>
                  <a:schemeClr val="accent1"/>
                </a:solidFill>
              </a:rPr>
            </a:br>
            <a:endParaRPr lang="en-US" dirty="0" smtClean="0">
              <a:solidFill>
                <a:schemeClr val="accent1"/>
              </a:solidFill>
            </a:endParaRPr>
          </a:p>
          <a:p>
            <a:pPr algn="l" rtl="0"/>
            <a:endParaRPr lang="en-US" dirty="0" smtClean="0"/>
          </a:p>
          <a:p>
            <a:pPr algn="l" rtl="0"/>
            <a:endParaRPr lang="en-US" dirty="0" smtClean="0"/>
          </a:p>
          <a:p>
            <a:pPr algn="l" rtl="0"/>
            <a:endParaRPr lang="en-US" dirty="0"/>
          </a:p>
          <a:p>
            <a:pPr algn="l" rtl="0"/>
            <a:endParaRPr lang="ar-SA" dirty="0"/>
          </a:p>
        </p:txBody>
      </p:sp>
      <p:sp>
        <p:nvSpPr>
          <p:cNvPr id="7" name="مربع نص 6"/>
          <p:cNvSpPr txBox="1"/>
          <p:nvPr/>
        </p:nvSpPr>
        <p:spPr>
          <a:xfrm>
            <a:off x="4357686" y="214290"/>
            <a:ext cx="4000528" cy="9468506"/>
          </a:xfrm>
          <a:prstGeom prst="rect">
            <a:avLst/>
          </a:prstGeom>
          <a:noFill/>
        </p:spPr>
        <p:txBody>
          <a:bodyPr wrap="square" rtlCol="1">
            <a:spAutoFit/>
          </a:bodyPr>
          <a:lstStyle/>
          <a:p>
            <a:pPr algn="l"/>
            <a:r>
              <a:rPr lang="en-US" sz="1400" b="1" dirty="0" smtClean="0">
                <a:solidFill>
                  <a:schemeClr val="accent1"/>
                </a:solidFill>
              </a:rPr>
              <a:t>A </a:t>
            </a:r>
            <a:r>
              <a:rPr lang="en-US" sz="1400" b="1" dirty="0">
                <a:solidFill>
                  <a:schemeClr val="accent1"/>
                </a:solidFill>
              </a:rPr>
              <a:t>dead man slung on a pole</a:t>
            </a:r>
            <a:br>
              <a:rPr lang="en-US" sz="1400" b="1" dirty="0">
                <a:solidFill>
                  <a:schemeClr val="accent1"/>
                </a:solidFill>
              </a:rPr>
            </a:br>
            <a:r>
              <a:rPr lang="en-US" sz="1400" b="1" dirty="0">
                <a:solidFill>
                  <a:schemeClr val="accent1"/>
                </a:solidFill>
              </a:rPr>
              <a:t>"Long Pig," the caption said.</a:t>
            </a:r>
            <a:br>
              <a:rPr lang="en-US" sz="1400" b="1" dirty="0">
                <a:solidFill>
                  <a:schemeClr val="accent1"/>
                </a:solidFill>
              </a:rPr>
            </a:br>
            <a:r>
              <a:rPr lang="en-US" sz="1400" b="1" dirty="0">
                <a:solidFill>
                  <a:schemeClr val="accent1"/>
                </a:solidFill>
              </a:rPr>
              <a:t>Babies with pointed heads</a:t>
            </a:r>
            <a:br>
              <a:rPr lang="en-US" sz="1400" b="1" dirty="0">
                <a:solidFill>
                  <a:schemeClr val="accent1"/>
                </a:solidFill>
              </a:rPr>
            </a:br>
            <a:r>
              <a:rPr lang="en-US" sz="1400" b="1" dirty="0">
                <a:solidFill>
                  <a:schemeClr val="accent1"/>
                </a:solidFill>
              </a:rPr>
              <a:t>wound round and round with string;</a:t>
            </a:r>
            <a:br>
              <a:rPr lang="en-US" sz="1400" b="1" dirty="0">
                <a:solidFill>
                  <a:schemeClr val="accent1"/>
                </a:solidFill>
              </a:rPr>
            </a:br>
            <a:r>
              <a:rPr lang="en-US" sz="1400" b="1" dirty="0">
                <a:solidFill>
                  <a:schemeClr val="accent1"/>
                </a:solidFill>
              </a:rPr>
              <a:t>black, naked women with necks</a:t>
            </a:r>
            <a:br>
              <a:rPr lang="en-US" sz="1400" b="1" dirty="0">
                <a:solidFill>
                  <a:schemeClr val="accent1"/>
                </a:solidFill>
              </a:rPr>
            </a:br>
            <a:r>
              <a:rPr lang="en-US" sz="1400" b="1" dirty="0">
                <a:solidFill>
                  <a:schemeClr val="accent1"/>
                </a:solidFill>
              </a:rPr>
              <a:t>wound round and round with wire</a:t>
            </a:r>
            <a:br>
              <a:rPr lang="en-US" sz="1400" b="1" dirty="0">
                <a:solidFill>
                  <a:schemeClr val="accent1"/>
                </a:solidFill>
              </a:rPr>
            </a:br>
            <a:r>
              <a:rPr lang="en-US" sz="1400" b="1" dirty="0" smtClean="0">
                <a:solidFill>
                  <a:schemeClr val="accent1"/>
                </a:solidFill>
              </a:rPr>
              <a:t>like </a:t>
            </a:r>
            <a:r>
              <a:rPr lang="en-US" sz="1400" b="1" dirty="0">
                <a:solidFill>
                  <a:schemeClr val="accent1"/>
                </a:solidFill>
              </a:rPr>
              <a:t>the necks of light bulbs</a:t>
            </a:r>
            <a:r>
              <a:rPr lang="en-US" sz="1400" b="1" dirty="0" smtClean="0">
                <a:solidFill>
                  <a:schemeClr val="accent1"/>
                </a:solidFill>
              </a:rPr>
              <a:t>.</a:t>
            </a:r>
          </a:p>
          <a:p>
            <a:pPr algn="l" rtl="0"/>
            <a:r>
              <a:rPr lang="en-US" sz="1400" b="1" dirty="0">
                <a:solidFill>
                  <a:schemeClr val="accent1"/>
                </a:solidFill>
              </a:rPr>
              <a:t>Their breasts were horrifying.</a:t>
            </a:r>
            <a:br>
              <a:rPr lang="en-US" sz="1400" b="1" dirty="0">
                <a:solidFill>
                  <a:schemeClr val="accent1"/>
                </a:solidFill>
              </a:rPr>
            </a:br>
            <a:r>
              <a:rPr lang="en-US" sz="1400" b="1" dirty="0">
                <a:solidFill>
                  <a:schemeClr val="accent1"/>
                </a:solidFill>
              </a:rPr>
              <a:t>I read it right straight through.</a:t>
            </a:r>
            <a:br>
              <a:rPr lang="en-US" sz="1400" b="1" dirty="0">
                <a:solidFill>
                  <a:schemeClr val="accent1"/>
                </a:solidFill>
              </a:rPr>
            </a:br>
            <a:r>
              <a:rPr lang="en-US" sz="1400" b="1" dirty="0">
                <a:solidFill>
                  <a:schemeClr val="accent1"/>
                </a:solidFill>
              </a:rPr>
              <a:t>I was too shy to stop.</a:t>
            </a:r>
            <a:br>
              <a:rPr lang="en-US" sz="1400" b="1" dirty="0">
                <a:solidFill>
                  <a:schemeClr val="accent1"/>
                </a:solidFill>
              </a:rPr>
            </a:br>
            <a:r>
              <a:rPr lang="en-US" sz="1400" b="1" dirty="0">
                <a:solidFill>
                  <a:schemeClr val="accent1"/>
                </a:solidFill>
              </a:rPr>
              <a:t>And then I looked at the cover:</a:t>
            </a:r>
            <a:br>
              <a:rPr lang="en-US" sz="1400" b="1" dirty="0">
                <a:solidFill>
                  <a:schemeClr val="accent1"/>
                </a:solidFill>
              </a:rPr>
            </a:br>
            <a:r>
              <a:rPr lang="en-US" sz="1400" b="1" dirty="0">
                <a:solidFill>
                  <a:schemeClr val="accent1"/>
                </a:solidFill>
              </a:rPr>
              <a:t>the yellow margins, the date.</a:t>
            </a:r>
            <a:br>
              <a:rPr lang="en-US" sz="1400" b="1" dirty="0">
                <a:solidFill>
                  <a:schemeClr val="accent1"/>
                </a:solidFill>
              </a:rPr>
            </a:br>
            <a:r>
              <a:rPr lang="en-US" sz="1400" b="1" dirty="0">
                <a:solidFill>
                  <a:schemeClr val="accent1"/>
                </a:solidFill>
              </a:rPr>
              <a:t>Suddenly, from inside,</a:t>
            </a:r>
            <a:br>
              <a:rPr lang="en-US" sz="1400" b="1" dirty="0">
                <a:solidFill>
                  <a:schemeClr val="accent1"/>
                </a:solidFill>
              </a:rPr>
            </a:br>
            <a:r>
              <a:rPr lang="en-US" sz="1400" b="1" dirty="0">
                <a:solidFill>
                  <a:schemeClr val="accent1"/>
                </a:solidFill>
              </a:rPr>
              <a:t>came an oh! of pain</a:t>
            </a:r>
            <a:br>
              <a:rPr lang="en-US" sz="1400" b="1" dirty="0">
                <a:solidFill>
                  <a:schemeClr val="accent1"/>
                </a:solidFill>
              </a:rPr>
            </a:br>
            <a:r>
              <a:rPr lang="en-US" sz="1400" b="1" dirty="0">
                <a:solidFill>
                  <a:schemeClr val="accent1"/>
                </a:solidFill>
              </a:rPr>
              <a:t>--Aunt Consuelo's voice--</a:t>
            </a:r>
            <a:br>
              <a:rPr lang="en-US" sz="1400" b="1" dirty="0">
                <a:solidFill>
                  <a:schemeClr val="accent1"/>
                </a:solidFill>
              </a:rPr>
            </a:br>
            <a:r>
              <a:rPr lang="en-US" sz="1400" b="1" dirty="0">
                <a:solidFill>
                  <a:schemeClr val="accent1"/>
                </a:solidFill>
              </a:rPr>
              <a:t>not very loud or long.</a:t>
            </a:r>
            <a:br>
              <a:rPr lang="en-US" sz="1400" b="1" dirty="0">
                <a:solidFill>
                  <a:schemeClr val="accent1"/>
                </a:solidFill>
              </a:rPr>
            </a:br>
            <a:r>
              <a:rPr lang="en-US" sz="1400" b="1" dirty="0">
                <a:solidFill>
                  <a:schemeClr val="accent1"/>
                </a:solidFill>
              </a:rPr>
              <a:t>I wasn't at all surprised;</a:t>
            </a:r>
            <a:br>
              <a:rPr lang="en-US" sz="1400" b="1" dirty="0">
                <a:solidFill>
                  <a:schemeClr val="accent1"/>
                </a:solidFill>
              </a:rPr>
            </a:br>
            <a:r>
              <a:rPr lang="en-US" sz="1400" b="1" dirty="0">
                <a:solidFill>
                  <a:schemeClr val="accent1"/>
                </a:solidFill>
              </a:rPr>
              <a:t>even then I knew she </a:t>
            </a:r>
            <a:r>
              <a:rPr lang="en-US" sz="1400" b="1" dirty="0" smtClean="0">
                <a:solidFill>
                  <a:schemeClr val="accent1"/>
                </a:solidFill>
              </a:rPr>
              <a:t>was</a:t>
            </a:r>
            <a:r>
              <a:rPr lang="en-US" sz="1400" b="1" dirty="0">
                <a:solidFill>
                  <a:schemeClr val="accent1"/>
                </a:solidFill>
              </a:rPr>
              <a:t/>
            </a:r>
            <a:br>
              <a:rPr lang="en-US" sz="1400" b="1" dirty="0">
                <a:solidFill>
                  <a:schemeClr val="accent1"/>
                </a:solidFill>
              </a:rPr>
            </a:br>
            <a:r>
              <a:rPr lang="en-US" sz="1400" b="1" dirty="0" smtClean="0">
                <a:solidFill>
                  <a:schemeClr val="accent1"/>
                </a:solidFill>
              </a:rPr>
              <a:t>foolish</a:t>
            </a:r>
            <a:r>
              <a:rPr lang="en-US" sz="1400" b="1" dirty="0">
                <a:solidFill>
                  <a:schemeClr val="accent1"/>
                </a:solidFill>
              </a:rPr>
              <a:t>, timid woman</a:t>
            </a:r>
            <a:r>
              <a:rPr lang="en-US" sz="1400" b="1" dirty="0" smtClean="0">
                <a:solidFill>
                  <a:schemeClr val="accent1"/>
                </a:solidFill>
              </a:rPr>
              <a:t>.</a:t>
            </a:r>
          </a:p>
          <a:p>
            <a:pPr algn="l" rtl="0"/>
            <a:r>
              <a:rPr lang="en-US" sz="1400" b="1" dirty="0">
                <a:solidFill>
                  <a:schemeClr val="accent1"/>
                </a:solidFill>
              </a:rPr>
              <a:t>I might have been embarrassed,</a:t>
            </a:r>
            <a:br>
              <a:rPr lang="en-US" sz="1400" b="1" dirty="0">
                <a:solidFill>
                  <a:schemeClr val="accent1"/>
                </a:solidFill>
              </a:rPr>
            </a:br>
            <a:r>
              <a:rPr lang="en-US" sz="1400" b="1" dirty="0">
                <a:solidFill>
                  <a:schemeClr val="accent1"/>
                </a:solidFill>
              </a:rPr>
              <a:t>but wasn't. What took me</a:t>
            </a:r>
            <a:br>
              <a:rPr lang="en-US" sz="1400" b="1" dirty="0">
                <a:solidFill>
                  <a:schemeClr val="accent1"/>
                </a:solidFill>
              </a:rPr>
            </a:br>
            <a:r>
              <a:rPr lang="en-US" sz="1400" b="1" dirty="0">
                <a:solidFill>
                  <a:schemeClr val="accent1"/>
                </a:solidFill>
              </a:rPr>
              <a:t>completely by surprise</a:t>
            </a:r>
            <a:br>
              <a:rPr lang="en-US" sz="1400" b="1" dirty="0">
                <a:solidFill>
                  <a:schemeClr val="accent1"/>
                </a:solidFill>
              </a:rPr>
            </a:br>
            <a:r>
              <a:rPr lang="en-US" sz="1400" b="1" dirty="0">
                <a:solidFill>
                  <a:schemeClr val="accent1"/>
                </a:solidFill>
              </a:rPr>
              <a:t>was that it was me:</a:t>
            </a:r>
            <a:br>
              <a:rPr lang="en-US" sz="1400" b="1" dirty="0">
                <a:solidFill>
                  <a:schemeClr val="accent1"/>
                </a:solidFill>
              </a:rPr>
            </a:br>
            <a:r>
              <a:rPr lang="en-US" sz="1400" b="1" dirty="0">
                <a:solidFill>
                  <a:schemeClr val="accent1"/>
                </a:solidFill>
              </a:rPr>
              <a:t>my voice, in my mouth.</a:t>
            </a:r>
            <a:br>
              <a:rPr lang="en-US" sz="1400" b="1" dirty="0">
                <a:solidFill>
                  <a:schemeClr val="accent1"/>
                </a:solidFill>
              </a:rPr>
            </a:br>
            <a:r>
              <a:rPr lang="en-US" sz="1400" b="1" dirty="0">
                <a:solidFill>
                  <a:schemeClr val="accent1"/>
                </a:solidFill>
              </a:rPr>
              <a:t>Without thinking at all</a:t>
            </a:r>
            <a:br>
              <a:rPr lang="en-US" sz="1400" b="1" dirty="0">
                <a:solidFill>
                  <a:schemeClr val="accent1"/>
                </a:solidFill>
              </a:rPr>
            </a:br>
            <a:r>
              <a:rPr lang="en-US" sz="1400" b="1" dirty="0">
                <a:solidFill>
                  <a:schemeClr val="accent1"/>
                </a:solidFill>
              </a:rPr>
              <a:t>I was my foolish aunt,</a:t>
            </a:r>
            <a:br>
              <a:rPr lang="en-US" sz="1400" b="1" dirty="0">
                <a:solidFill>
                  <a:schemeClr val="accent1"/>
                </a:solidFill>
              </a:rPr>
            </a:br>
            <a:r>
              <a:rPr lang="en-US" sz="1400" b="1" dirty="0">
                <a:solidFill>
                  <a:schemeClr val="accent1"/>
                </a:solidFill>
              </a:rPr>
              <a:t>I--we--were falling, falling,</a:t>
            </a:r>
            <a:br>
              <a:rPr lang="en-US" sz="1400" b="1" dirty="0">
                <a:solidFill>
                  <a:schemeClr val="accent1"/>
                </a:solidFill>
              </a:rPr>
            </a:br>
            <a:r>
              <a:rPr lang="en-US" sz="1400" b="1" dirty="0">
                <a:solidFill>
                  <a:schemeClr val="accent1"/>
                </a:solidFill>
              </a:rPr>
              <a:t>our eyes glued to the cover</a:t>
            </a:r>
            <a:br>
              <a:rPr lang="en-US" sz="1400" b="1" dirty="0">
                <a:solidFill>
                  <a:schemeClr val="accent1"/>
                </a:solidFill>
              </a:rPr>
            </a:br>
            <a:r>
              <a:rPr lang="en-US" sz="1400" b="1" dirty="0">
                <a:solidFill>
                  <a:schemeClr val="accent1"/>
                </a:solidFill>
              </a:rPr>
              <a:t>of the National Geographic,</a:t>
            </a:r>
            <a:endParaRPr lang="en-US" sz="1400" b="1" dirty="0" smtClean="0">
              <a:solidFill>
                <a:schemeClr val="accent1"/>
              </a:solidFill>
            </a:endParaRPr>
          </a:p>
          <a:p>
            <a:pPr algn="l"/>
            <a:endParaRPr lang="en-US" sz="1400" dirty="0">
              <a:solidFill>
                <a:schemeClr val="accent1"/>
              </a:solidFill>
            </a:endParaRPr>
          </a:p>
          <a:p>
            <a:pPr algn="l"/>
            <a:endParaRPr lang="en-US" sz="1400" dirty="0" smtClean="0">
              <a:solidFill>
                <a:schemeClr val="accent1"/>
              </a:solidFill>
            </a:endParaRPr>
          </a:p>
          <a:p>
            <a:pPr algn="l"/>
            <a:endParaRPr lang="en-US" sz="1400" dirty="0">
              <a:solidFill>
                <a:schemeClr val="accent1"/>
              </a:solidFill>
            </a:endParaRPr>
          </a:p>
          <a:p>
            <a:pPr algn="l"/>
            <a:endParaRPr lang="en-US" dirty="0" smtClean="0">
              <a:solidFill>
                <a:schemeClr val="accent1"/>
              </a:solidFill>
            </a:endParaRPr>
          </a:p>
          <a:p>
            <a:pPr algn="l"/>
            <a:endParaRPr lang="en-US" dirty="0">
              <a:solidFill>
                <a:schemeClr val="accent1"/>
              </a:solidFill>
            </a:endParaRPr>
          </a:p>
          <a:p>
            <a:pPr algn="l"/>
            <a:endParaRPr lang="en-US" dirty="0" smtClean="0"/>
          </a:p>
          <a:p>
            <a:pPr algn="l"/>
            <a:endParaRPr lang="en-US" dirty="0"/>
          </a:p>
          <a:p>
            <a:pPr algn="l"/>
            <a:endParaRPr lang="en-US" dirty="0" smtClean="0"/>
          </a:p>
          <a:p>
            <a:pPr algn="l"/>
            <a:endParaRPr lang="en-US" dirty="0"/>
          </a:p>
          <a:p>
            <a:pPr algn="l"/>
            <a:endParaRPr lang="en-US" dirty="0" smtClean="0"/>
          </a:p>
          <a:p>
            <a:pPr algn="l"/>
            <a:endParaRPr lang="ar-S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285728"/>
            <a:ext cx="7467600" cy="6188224"/>
          </a:xfrm>
        </p:spPr>
        <p:txBody>
          <a:bodyPr>
            <a:normAutofit fontScale="85000" lnSpcReduction="20000"/>
          </a:bodyPr>
          <a:lstStyle/>
          <a:p>
            <a:pPr algn="l" rtl="0"/>
            <a:r>
              <a:rPr lang="en-US" dirty="0" smtClean="0"/>
              <a:t>On the broadest level, "</a:t>
            </a:r>
            <a:r>
              <a:rPr lang="en-US" dirty="0" smtClean="0">
                <a:solidFill>
                  <a:schemeClr val="accent5"/>
                </a:solidFill>
              </a:rPr>
              <a:t>In the Waiting Room</a:t>
            </a:r>
            <a:r>
              <a:rPr lang="en-US" dirty="0" smtClean="0"/>
              <a:t>," like other Bishop poems, inscribes the terrifying instability of the "I" and individual identity as the traditional bounds between inside and outside,</a:t>
            </a:r>
          </a:p>
          <a:p>
            <a:pPr algn="l" rtl="0"/>
            <a:endParaRPr lang="en-US" dirty="0" smtClean="0"/>
          </a:p>
          <a:p>
            <a:pPr algn="l" rtl="0"/>
            <a:r>
              <a:rPr lang="en-US" dirty="0" smtClean="0"/>
              <a:t>The poem begins as the poetess, as a young girl sits in a dentist's office in Worcester, Massachusetts, waiting for her Aunt </a:t>
            </a:r>
            <a:r>
              <a:rPr lang="en-US" i="1" dirty="0" smtClean="0">
                <a:solidFill>
                  <a:schemeClr val="accent2"/>
                </a:solidFill>
              </a:rPr>
              <a:t>Consuelo</a:t>
            </a:r>
            <a:r>
              <a:rPr lang="en-US" dirty="0" smtClean="0"/>
              <a:t>, who is being treated. The young Elizabeth, in a waiting room as the title ,"In the Waiting room", suggests, reads quietly an issue of National Geographic magazine of 1918, She looks at the exotic photographs in National Geographic magazines.</a:t>
            </a:r>
          </a:p>
          <a:p>
            <a:pPr algn="l" rtl="0"/>
            <a:endParaRPr lang="en-US" dirty="0" smtClean="0"/>
          </a:p>
          <a:p>
            <a:pPr algn="l" rtl="0"/>
            <a:r>
              <a:rPr lang="en-US" dirty="0" smtClean="0"/>
              <a:t>The girl hears her aunt cry out in pain. Suddenly, she has a revelation about her identity.  </a:t>
            </a:r>
            <a:r>
              <a:rPr lang="en-US" dirty="0" smtClean="0">
                <a:solidFill>
                  <a:schemeClr val="bg2"/>
                </a:solidFill>
              </a:rPr>
              <a:t>"In the Waiting Room" </a:t>
            </a:r>
            <a:r>
              <a:rPr lang="en-US" dirty="0" smtClean="0"/>
              <a:t>tend to agree that the poem presents a young girl's moment of awakening to the separations and the bonds among human beings, to the forces that shape individual identity through the interrelated recognitions of community and isolation." Elizabeth Bishop looks back in this poem on her anxious and overwhelmed child self with still-fresh empathy, but with the assurance and control of the accomplished artist. </a:t>
            </a:r>
          </a:p>
          <a:p>
            <a:endParaRPr lang="ar-S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571472" y="142852"/>
            <a:ext cx="7467600" cy="6072254"/>
          </a:xfrm>
        </p:spPr>
        <p:txBody>
          <a:bodyPr>
            <a:noAutofit/>
          </a:bodyPr>
          <a:lstStyle/>
          <a:p>
            <a:pPr algn="l" rtl="0"/>
            <a:r>
              <a:rPr lang="en-US" sz="1800" dirty="0" smtClean="0"/>
              <a:t>“</a:t>
            </a:r>
            <a:r>
              <a:rPr lang="en-US" sz="1800" dirty="0" smtClean="0">
                <a:solidFill>
                  <a:schemeClr val="bg2"/>
                </a:solidFill>
              </a:rPr>
              <a:t>In the Waiting Room</a:t>
            </a:r>
            <a:r>
              <a:rPr lang="en-US" sz="1800" dirty="0" smtClean="0"/>
              <a:t>,” concerns young Bishop's sudden awareness of both the division and the connection between herself and the world. The child in this poem appears orphaned (no mother or father enters the picture, only her ("aunt"), and this makes her attempt to domesticate the strange particularly poignant--even more so when we remember that Elizabeth Bishop herself was brought up not by her parents but by an assortment of relations.</a:t>
            </a:r>
          </a:p>
          <a:p>
            <a:pPr algn="l" rtl="0"/>
            <a:endParaRPr lang="en-US" sz="1800" dirty="0" smtClean="0"/>
          </a:p>
          <a:p>
            <a:pPr algn="l" rtl="0"/>
            <a:r>
              <a:rPr lang="en-US" sz="1800" dirty="0" smtClean="0"/>
              <a:t>"</a:t>
            </a:r>
            <a:r>
              <a:rPr lang="en-US" sz="1800" dirty="0" smtClean="0">
                <a:solidFill>
                  <a:schemeClr val="accent2"/>
                </a:solidFill>
              </a:rPr>
              <a:t>In the Waiting Room</a:t>
            </a:r>
            <a:r>
              <a:rPr lang="en-US" sz="1800" dirty="0" smtClean="0"/>
              <a:t>", Bishop's endeavors to find her own definition of gender, rejecting society's indoctrinated beliefs and questioning their validity. She enables the reader to slip easily into this dense subject matter of her poem by employing several deceptively simple poetic techniques .</a:t>
            </a:r>
          </a:p>
          <a:p>
            <a:pPr algn="l" rtl="0"/>
            <a:endParaRPr lang="en-US" sz="1800" dirty="0" smtClean="0"/>
          </a:p>
          <a:p>
            <a:pPr algn="l" rtl="0"/>
            <a:r>
              <a:rPr lang="en-US" sz="1800" dirty="0" smtClean="0"/>
              <a:t>The lack of information intensifies the child's isolation, making her all the more vulnerable in the reader's mind." The intentional omission of these details urges the reader to attempt a greater understanding of the girl's situation. If Bishop spells everything out for the reader, it may not be as mysterious and provocative enough to interest and get a second reading</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42910" y="1500174"/>
            <a:ext cx="7467600" cy="4857784"/>
          </a:xfrm>
        </p:spPr>
        <p:txBody>
          <a:bodyPr>
            <a:normAutofit fontScale="90000"/>
          </a:bodyPr>
          <a:lstStyle/>
          <a:p>
            <a:pPr rtl="0"/>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en-US" sz="2400" dirty="0" smtClean="0">
                <a:solidFill>
                  <a:schemeClr val="accent1"/>
                </a:solidFill>
              </a:rPr>
              <a:t/>
            </a:r>
            <a:br>
              <a:rPr lang="en-US" sz="2400" dirty="0" smtClean="0">
                <a:solidFill>
                  <a:schemeClr val="accent1"/>
                </a:solidFill>
              </a:rPr>
            </a:br>
            <a:r>
              <a:rPr lang="ar-SA" dirty="0" smtClean="0">
                <a:solidFill>
                  <a:schemeClr val="accent1"/>
                </a:solidFill>
              </a:rPr>
              <a:t/>
            </a:r>
            <a:br>
              <a:rPr lang="ar-SA" dirty="0" smtClean="0">
                <a:solidFill>
                  <a:schemeClr val="accent1"/>
                </a:solidFill>
              </a:rPr>
            </a:br>
            <a:r>
              <a:rPr lang="ar-SA" dirty="0" smtClean="0">
                <a:solidFill>
                  <a:schemeClr val="accent1"/>
                </a:solidFill>
              </a:rPr>
              <a:t/>
            </a:r>
            <a:br>
              <a:rPr lang="ar-SA" dirty="0" smtClean="0">
                <a:solidFill>
                  <a:schemeClr val="accent1"/>
                </a:solidFill>
              </a:rPr>
            </a:br>
            <a:r>
              <a:rPr lang="ar-SA" dirty="0" smtClean="0">
                <a:solidFill>
                  <a:schemeClr val="accent1"/>
                </a:solidFill>
              </a:rPr>
              <a:t/>
            </a:r>
            <a:br>
              <a:rPr lang="ar-SA" dirty="0" smtClean="0">
                <a:solidFill>
                  <a:schemeClr val="accent1"/>
                </a:solidFill>
              </a:rPr>
            </a:br>
            <a:endParaRPr lang="ar-SA" dirty="0">
              <a:solidFill>
                <a:schemeClr val="accent1"/>
              </a:solidFill>
            </a:endParaRPr>
          </a:p>
        </p:txBody>
      </p:sp>
      <p:pic>
        <p:nvPicPr>
          <p:cNvPr id="3" name="صورة 2" descr="Untitled-1.gif"/>
          <p:cNvPicPr>
            <a:picLocks noChangeAspect="1"/>
          </p:cNvPicPr>
          <p:nvPr/>
        </p:nvPicPr>
        <p:blipFill>
          <a:blip r:embed="rId2" cstate="print">
            <a:duotone>
              <a:prstClr val="black"/>
              <a:schemeClr val="accent1">
                <a:tint val="45000"/>
                <a:satMod val="400000"/>
              </a:schemeClr>
            </a:duotone>
          </a:blip>
          <a:stretch>
            <a:fillRect/>
          </a:stretch>
        </p:blipFill>
        <p:spPr>
          <a:xfrm>
            <a:off x="5429256" y="214291"/>
            <a:ext cx="3143272" cy="100013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 name="مستطيل 3"/>
          <p:cNvSpPr/>
          <p:nvPr/>
        </p:nvSpPr>
        <p:spPr>
          <a:xfrm>
            <a:off x="857224" y="571480"/>
            <a:ext cx="3357586" cy="461665"/>
          </a:xfrm>
          <a:prstGeom prst="rect">
            <a:avLst/>
          </a:prstGeom>
        </p:spPr>
        <p:txBody>
          <a:bodyPr wrap="square">
            <a:spAutoFit/>
          </a:bodyPr>
          <a:lstStyle/>
          <a:p>
            <a:r>
              <a:rPr lang="en-US" sz="2400" b="1" dirty="0" smtClean="0">
                <a:solidFill>
                  <a:schemeClr val="accent1"/>
                </a:solidFill>
              </a:rPr>
              <a:t>Conclusion :</a:t>
            </a:r>
            <a:endParaRPr lang="ar-SA" sz="2400" dirty="0"/>
          </a:p>
        </p:txBody>
      </p:sp>
      <p:sp>
        <p:nvSpPr>
          <p:cNvPr id="5" name="مربع نص 4"/>
          <p:cNvSpPr txBox="1"/>
          <p:nvPr/>
        </p:nvSpPr>
        <p:spPr>
          <a:xfrm>
            <a:off x="214282" y="1285860"/>
            <a:ext cx="8215370" cy="7571303"/>
          </a:xfrm>
          <a:prstGeom prst="rect">
            <a:avLst/>
          </a:prstGeom>
          <a:noFill/>
        </p:spPr>
        <p:txBody>
          <a:bodyPr wrap="square" rtlCol="1">
            <a:spAutoFit/>
          </a:bodyPr>
          <a:lstStyle/>
          <a:p>
            <a:pPr algn="l"/>
            <a:r>
              <a:rPr lang="en-US" sz="2400" dirty="0" smtClean="0">
                <a:solidFill>
                  <a:schemeClr val="accent1"/>
                </a:solidFill>
              </a:rPr>
              <a:t>Finally </a:t>
            </a:r>
            <a:r>
              <a:rPr lang="en-US" sz="2400" dirty="0" smtClean="0"/>
              <a:t>This long poem is one of Elizabeth Bishop's finest evocations of the magic in ordinary life. Through a child's consciousness, she illuminates the oceanic or mystical experience of connectedness.</a:t>
            </a:r>
          </a:p>
          <a:p>
            <a:pPr algn="l"/>
            <a:r>
              <a:rPr lang="en-US" sz="2400" dirty="0" smtClean="0"/>
              <a:t> </a:t>
            </a:r>
            <a:br>
              <a:rPr lang="en-US" sz="2400" dirty="0" smtClean="0"/>
            </a:br>
            <a:r>
              <a:rPr lang="en-US" sz="2400" dirty="0" smtClean="0">
                <a:solidFill>
                  <a:schemeClr val="accent1"/>
                </a:solidFill>
              </a:rPr>
              <a:t> </a:t>
            </a:r>
            <a:r>
              <a:rPr lang="en-US" sz="2400" dirty="0" smtClean="0"/>
              <a:t>Elizabeth see that </a:t>
            </a:r>
            <a:r>
              <a:rPr lang="en-US" sz="2400" dirty="0" smtClean="0">
                <a:solidFill>
                  <a:schemeClr val="accent6">
                    <a:lumMod val="75000"/>
                  </a:schemeClr>
                </a:solidFill>
              </a:rPr>
              <a:t>Women are still waiting; </a:t>
            </a:r>
            <a:r>
              <a:rPr lang="en-US" sz="2400" dirty="0" smtClean="0"/>
              <a:t>waiting to advance to their rightful place in society, and waiting to be recognized as equals in a world that for too long has physically and mentally marked and restrained them. The themes of what society deems women to be, and how women themselves come to terms with that definition, are ones that will not be resolved in the near future, ensuring that "In the Waiting Room" will </a:t>
            </a:r>
            <a:endParaRPr lang="ar-SA" sz="2400" dirty="0" smtClean="0"/>
          </a:p>
          <a:p>
            <a:pPr algn="l" rtl="0"/>
            <a:r>
              <a:rPr lang="en-US" sz="2400" dirty="0" smtClean="0"/>
              <a:t>remain powerful and provocative for a long time to come.</a:t>
            </a:r>
          </a:p>
          <a:p>
            <a:pPr algn="l" rtl="0"/>
            <a:endParaRPr lang="en-US" sz="2400" dirty="0" smtClean="0"/>
          </a:p>
          <a:p>
            <a:pPr algn="l" rtl="0"/>
            <a:endParaRPr lang="en-US" dirty="0" smtClean="0"/>
          </a:p>
          <a:p>
            <a:pPr algn="l" rtl="0"/>
            <a:endParaRPr lang="en-US" dirty="0" smtClean="0"/>
          </a:p>
          <a:p>
            <a:pPr algn="l" rtl="0"/>
            <a:endParaRPr lang="en-US" dirty="0" smtClean="0"/>
          </a:p>
          <a:p>
            <a:pPr algn="l" rtl="0"/>
            <a:endParaRPr lang="en-US" dirty="0" smtClean="0"/>
          </a:p>
          <a:p>
            <a:pPr algn="l" rtl="0"/>
            <a:endParaRPr lang="en-US" dirty="0" smtClean="0"/>
          </a:p>
          <a:p>
            <a:pPr algn="l" rtl="0"/>
            <a:endParaRPr lang="en-US" dirty="0" smtClean="0"/>
          </a:p>
          <a:p>
            <a:pPr algn="l" rtl="0"/>
            <a:endParaRPr lang="ar-SA"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785786" y="1928802"/>
            <a:ext cx="7467600" cy="1143000"/>
          </a:xfrm>
        </p:spPr>
        <p:txBody>
          <a:bodyPr>
            <a:normAutofit fontScale="90000"/>
          </a:bodyPr>
          <a:lstStyle/>
          <a:p>
            <a:r>
              <a:rPr lang="en-US" dirty="0" smtClean="0"/>
              <a:t>Listen To Bishop poem ,</a:t>
            </a:r>
            <a:br>
              <a:rPr lang="en-US" dirty="0" smtClean="0"/>
            </a:br>
            <a:r>
              <a:rPr lang="en-US" dirty="0" smtClean="0"/>
              <a:t>      </a:t>
            </a:r>
            <a:br>
              <a:rPr lang="en-US" dirty="0" smtClean="0"/>
            </a:br>
            <a:r>
              <a:rPr lang="en-US" b="1" dirty="0" smtClean="0">
                <a:solidFill>
                  <a:schemeClr val="accent1"/>
                </a:solidFill>
              </a:rPr>
              <a:t>          In The Waiting Room </a:t>
            </a:r>
            <a:r>
              <a:rPr lang="en-US" dirty="0" smtClean="0"/>
              <a:t>,, </a:t>
            </a:r>
            <a:endParaRPr lang="ar-SA" dirty="0"/>
          </a:p>
        </p:txBody>
      </p:sp>
      <p:pic>
        <p:nvPicPr>
          <p:cNvPr id="4" name="bishop-waiting-room.mp3">
            <a:hlinkClick r:id="" action="ppaction://media"/>
          </p:cNvPr>
          <p:cNvPicPr>
            <a:picLocks noGrp="1" noRot="1" noChangeAspect="1"/>
          </p:cNvPicPr>
          <p:nvPr>
            <p:ph sz="quarter" idx="1"/>
            <a:audioFile r:link="rId1"/>
          </p:nvPr>
        </p:nvPicPr>
        <p:blipFill>
          <a:blip r:embed="rId3" cstate="print"/>
          <a:stretch>
            <a:fillRect/>
          </a:stretch>
        </p:blipFill>
        <p:spPr>
          <a:xfrm>
            <a:off x="4038600" y="3884613"/>
            <a:ext cx="304800" cy="304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18619"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descr="gallery_1620.jpg"/>
          <p:cNvPicPr>
            <a:picLocks noGrp="1" noChangeAspect="1"/>
          </p:cNvPicPr>
          <p:nvPr>
            <p:ph sz="quarter" idx="4294967295"/>
          </p:nvPr>
        </p:nvPicPr>
        <p:blipFill>
          <a:blip r:embed="rId2" cstate="print">
            <a:duotone>
              <a:prstClr val="black"/>
              <a:schemeClr val="accent2">
                <a:tint val="45000"/>
                <a:satMod val="400000"/>
              </a:schemeClr>
            </a:duotone>
          </a:blip>
          <a:stretch>
            <a:fillRect/>
          </a:stretch>
        </p:blipFill>
        <p:spPr>
          <a:xfrm>
            <a:off x="2285984" y="785794"/>
            <a:ext cx="5929354" cy="421484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43108" y="1142984"/>
            <a:ext cx="6715172" cy="3482350"/>
          </a:xfrm>
        </p:spPr>
        <p:txBody>
          <a:bodyPr/>
          <a:lstStyle/>
          <a:p>
            <a:r>
              <a:rPr lang="en-US" sz="3200" dirty="0" smtClean="0"/>
              <a:t>Eman Ahmad Al-Ghamdi</a:t>
            </a:r>
            <a:br>
              <a:rPr lang="en-US" sz="3200" dirty="0" smtClean="0"/>
            </a:br>
            <a:r>
              <a:rPr lang="en-US" sz="3200" dirty="0" smtClean="0"/>
              <a:t>Sal7a </a:t>
            </a:r>
            <a:r>
              <a:rPr lang="en-US" sz="3200" dirty="0" err="1" smtClean="0"/>
              <a:t>Hussain</a:t>
            </a:r>
            <a:r>
              <a:rPr lang="en-US" sz="3200" dirty="0" smtClean="0"/>
              <a:t> AL-</a:t>
            </a:r>
            <a:r>
              <a:rPr lang="en-US" sz="3200" dirty="0" err="1" smtClean="0"/>
              <a:t>Montasheri</a:t>
            </a:r>
            <a:r>
              <a:rPr lang="en-US" sz="3200" dirty="0" smtClean="0"/>
              <a:t/>
            </a:r>
            <a:br>
              <a:rPr lang="en-US" sz="3200" dirty="0" smtClean="0"/>
            </a:br>
            <a:r>
              <a:rPr lang="en-US" sz="3200" dirty="0" err="1" smtClean="0"/>
              <a:t>Areej</a:t>
            </a:r>
            <a:r>
              <a:rPr lang="en-US" sz="3200" dirty="0" smtClean="0"/>
              <a:t> Ahmad </a:t>
            </a:r>
            <a:r>
              <a:rPr lang="en-US" sz="3200" dirty="0" err="1" smtClean="0"/>
              <a:t>khalf</a:t>
            </a:r>
            <a:r>
              <a:rPr lang="en-US" sz="3200" dirty="0" smtClean="0"/>
              <a:t/>
            </a:r>
            <a:br>
              <a:rPr lang="en-US" sz="3200" dirty="0" smtClean="0"/>
            </a:br>
            <a:r>
              <a:rPr lang="en-US" sz="3200" dirty="0" err="1" smtClean="0"/>
              <a:t>Doa’a</a:t>
            </a:r>
            <a:r>
              <a:rPr lang="en-US" sz="3200" dirty="0" smtClean="0"/>
              <a:t> Nashag8i</a:t>
            </a:r>
            <a:br>
              <a:rPr lang="en-US" sz="3200" dirty="0" smtClean="0"/>
            </a:br>
            <a:r>
              <a:rPr lang="en-US" sz="3200" dirty="0" err="1" smtClean="0"/>
              <a:t>Ameera</a:t>
            </a:r>
            <a:r>
              <a:rPr lang="en-US" sz="3200" dirty="0" smtClean="0"/>
              <a:t> AL.Ghamdi</a:t>
            </a:r>
            <a:br>
              <a:rPr lang="en-US" sz="3200" dirty="0" smtClean="0"/>
            </a:br>
            <a:r>
              <a:rPr lang="en-US" sz="3200" dirty="0" err="1" smtClean="0"/>
              <a:t>Ilham</a:t>
            </a:r>
            <a:r>
              <a:rPr lang="en-US" sz="3200" dirty="0" smtClean="0"/>
              <a:t> AL.Ghamdi</a:t>
            </a:r>
            <a:endParaRPr lang="ar-SA"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714348" y="714356"/>
            <a:ext cx="7467600" cy="1143000"/>
          </a:xfrm>
        </p:spPr>
        <p:txBody>
          <a:bodyPr/>
          <a:lstStyle/>
          <a:p>
            <a:pPr rtl="0"/>
            <a:r>
              <a:rPr lang="ar-SA" b="1" dirty="0" smtClean="0"/>
              <a:t> </a:t>
            </a:r>
            <a:r>
              <a:rPr lang="en-US" b="1" dirty="0" smtClean="0"/>
              <a:t>Elizabeth Bishop</a:t>
            </a:r>
            <a:br>
              <a:rPr lang="en-US" b="1" dirty="0" smtClean="0"/>
            </a:br>
            <a:r>
              <a:rPr lang="en-US" b="1" dirty="0" smtClean="0"/>
              <a:t>                             </a:t>
            </a:r>
            <a:r>
              <a:rPr lang="en-US" sz="2400" b="1" dirty="0" smtClean="0">
                <a:solidFill>
                  <a:schemeClr val="accent1"/>
                </a:solidFill>
              </a:rPr>
              <a:t>1911-1979</a:t>
            </a:r>
            <a:endParaRPr lang="ar-SA" sz="2400" dirty="0">
              <a:solidFill>
                <a:schemeClr val="accent1"/>
              </a:solidFill>
            </a:endParaRPr>
          </a:p>
        </p:txBody>
      </p:sp>
      <p:pic>
        <p:nvPicPr>
          <p:cNvPr id="4" name="عنصر نائب للمحتوى 3" descr="ebishop.jpg"/>
          <p:cNvPicPr>
            <a:picLocks noGrp="1" noChangeAspect="1"/>
          </p:cNvPicPr>
          <p:nvPr>
            <p:ph sz="quarter" idx="1"/>
          </p:nvPr>
        </p:nvPicPr>
        <p:blipFill>
          <a:blip r:embed="rId2" cstate="print"/>
          <a:stretch>
            <a:fillRect/>
          </a:stretch>
        </p:blipFill>
        <p:spPr>
          <a:xfrm rot="573242">
            <a:off x="887160" y="2279383"/>
            <a:ext cx="1828800" cy="2235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صورة 4" descr="bishop_hm.jpg"/>
          <p:cNvPicPr>
            <a:picLocks noChangeAspect="1"/>
          </p:cNvPicPr>
          <p:nvPr/>
        </p:nvPicPr>
        <p:blipFill>
          <a:blip r:embed="rId3" cstate="print"/>
          <a:stretch>
            <a:fillRect/>
          </a:stretch>
        </p:blipFill>
        <p:spPr>
          <a:xfrm rot="833569">
            <a:off x="5896108" y="2350356"/>
            <a:ext cx="2085975" cy="29527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6" name="صورة 5" descr=",,,.jpg"/>
          <p:cNvPicPr>
            <a:picLocks noChangeAspect="1"/>
          </p:cNvPicPr>
          <p:nvPr/>
        </p:nvPicPr>
        <p:blipFill>
          <a:blip r:embed="rId4" cstate="print"/>
          <a:stretch>
            <a:fillRect/>
          </a:stretch>
        </p:blipFill>
        <p:spPr>
          <a:xfrm>
            <a:off x="3357554" y="2786058"/>
            <a:ext cx="1866667" cy="26666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500034" y="428604"/>
            <a:ext cx="7467600" cy="5715040"/>
          </a:xfrm>
        </p:spPr>
        <p:txBody>
          <a:bodyPr>
            <a:normAutofit fontScale="92500"/>
          </a:bodyPr>
          <a:lstStyle/>
          <a:p>
            <a:pPr algn="l" rtl="0"/>
            <a:r>
              <a:rPr lang="en-US" b="1" dirty="0" smtClean="0"/>
              <a:t>Elizabeth Bishop </a:t>
            </a:r>
            <a:r>
              <a:rPr lang="en-US" dirty="0" smtClean="0"/>
              <a:t>was born in Worcester, Massachusetts to a Canadian mother and an American father. She was an American poet. She was the </a:t>
            </a:r>
            <a:r>
              <a:rPr lang="en-US" dirty="0" smtClean="0">
                <a:hlinkClick r:id="rId2" tooltip="Poet Laureate Consultant in Poetry to the Library of Congress"/>
              </a:rPr>
              <a:t>Poet Laureate of the United States</a:t>
            </a:r>
            <a:r>
              <a:rPr lang="en-US" dirty="0" smtClean="0"/>
              <a:t> from 1949 to 1950, and a </a:t>
            </a:r>
            <a:r>
              <a:rPr lang="en-US" dirty="0" smtClean="0">
                <a:hlinkClick r:id="rId3" tooltip="Pulitzer Prize for Poetry"/>
              </a:rPr>
              <a:t>Pulitzer Prize winner</a:t>
            </a:r>
            <a:r>
              <a:rPr lang="en-US" dirty="0" smtClean="0"/>
              <a:t> in 1956. </a:t>
            </a:r>
            <a:r>
              <a:rPr lang="en-US" dirty="0" smtClean="0">
                <a:hlinkClick r:id="rId4" tooltip="Elizabeth Bishop House"/>
              </a:rPr>
              <a:t>Elizabeth Bishop House</a:t>
            </a:r>
            <a:r>
              <a:rPr lang="en-US" dirty="0" smtClean="0"/>
              <a:t> is an artist's retreat in </a:t>
            </a:r>
            <a:r>
              <a:rPr lang="en-US" dirty="0" smtClean="0">
                <a:hlinkClick r:id="rId5" tooltip="Great Village, Nova Scotia"/>
              </a:rPr>
              <a:t>Great Village, Nova Scotia</a:t>
            </a:r>
            <a:r>
              <a:rPr lang="en-US" dirty="0" smtClean="0"/>
              <a:t> dedicated to her memory. She is considered one of the most important and distinguished American poets of the 20th century.</a:t>
            </a:r>
          </a:p>
          <a:p>
            <a:pPr algn="l" rtl="0">
              <a:buNone/>
            </a:pPr>
            <a:endParaRPr lang="en-US" dirty="0" smtClean="0"/>
          </a:p>
          <a:p>
            <a:pPr algn="l" rtl="0"/>
            <a:r>
              <a:rPr lang="en-US" dirty="0" smtClean="0"/>
              <a:t>She was influenced by the poet Marianne Moore, who was a close friend, mentor, and stabilizing force in her life.  Bishop's poetry avoids explicit accounts of her personal life, and focuses instead with great subtlety on her impressions of the physical world.</a:t>
            </a:r>
            <a:endParaRPr lang="ar-S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571472" y="285728"/>
            <a:ext cx="7467600" cy="6286544"/>
          </a:xfrm>
        </p:spPr>
        <p:txBody>
          <a:bodyPr>
            <a:normAutofit fontScale="92500"/>
          </a:bodyPr>
          <a:lstStyle/>
          <a:p>
            <a:pPr algn="l" rtl="0"/>
            <a:r>
              <a:rPr lang="en-US" dirty="0" smtClean="0"/>
              <a:t>Her images are precise and true to life, and they reflect her own sharp wit and moral sense. She lived for many years in Brazil, communicating with friends and colleagues in America only by letter. She wrote slowly and published sparingly (her </a:t>
            </a:r>
            <a:r>
              <a:rPr lang="en-US" i="1" dirty="0" smtClean="0"/>
              <a:t>Collected Poems</a:t>
            </a:r>
            <a:r>
              <a:rPr lang="en-US" dirty="0" smtClean="0"/>
              <a:t> number barely a hundred), but the technical brilliance and formal variety of her work is astonishing. For years she was considered a "poet's poet," but with the publication of her last book, </a:t>
            </a:r>
            <a:r>
              <a:rPr lang="en-US" i="1" dirty="0" smtClean="0"/>
              <a:t>Geography III</a:t>
            </a:r>
            <a:r>
              <a:rPr lang="en-US" dirty="0" smtClean="0"/>
              <a:t>, in 1976, Bishop was finally established as a major force in contemporary literature.</a:t>
            </a:r>
          </a:p>
          <a:p>
            <a:pPr algn="l" rtl="0">
              <a:buNone/>
            </a:pPr>
            <a:endParaRPr lang="en-US" dirty="0" smtClean="0"/>
          </a:p>
          <a:p>
            <a:pPr algn="l" rtl="0"/>
            <a:r>
              <a:rPr lang="en-US" dirty="0" smtClean="0"/>
              <a:t>Elizabeth Bishop was awarded the Fellowship of The Academy of American Poets in 1964 and served as a Chancellor from 1966 to 1979. She died in Cambridge, </a:t>
            </a:r>
            <a:r>
              <a:rPr lang="en-US" dirty="0" err="1" smtClean="0"/>
              <a:t>Massachussetts</a:t>
            </a:r>
            <a:r>
              <a:rPr lang="en-US" dirty="0" smtClean="0"/>
              <a:t>, in 1979, and her stature as a major poet continues to grow through the high regard of the poets and critics who have followed her.</a:t>
            </a:r>
          </a:p>
          <a:p>
            <a:pPr algn="l" rtl="0"/>
            <a:endParaRPr lang="ar-S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142852"/>
            <a:ext cx="7467600" cy="6331100"/>
          </a:xfrm>
        </p:spPr>
        <p:txBody>
          <a:bodyPr>
            <a:normAutofit fontScale="92500"/>
          </a:bodyPr>
          <a:lstStyle/>
          <a:p>
            <a:pPr algn="l" rtl="0"/>
            <a:r>
              <a:rPr lang="en-US" dirty="0" smtClean="0"/>
              <a:t>Bishop often spent many years writing a single poem, working toward an effect of offhandedness and spontaneity. Committed to a "passion for accuracy," she re-created her worlds of Canada, America, Europe, and Brazil. Shunning self-pity, the poems thinly conceal her estrangements as a woman, a lesbian, an orphan, a geographically rootless traveler, a frequently hospitalized asthmatic, and a sufferer of depression and alcoholism. "</a:t>
            </a:r>
            <a:r>
              <a:rPr lang="en-US" dirty="0" smtClean="0">
                <a:solidFill>
                  <a:schemeClr val="accent1"/>
                </a:solidFill>
              </a:rPr>
              <a:t>I'm not interested in big-scale work as such</a:t>
            </a:r>
            <a:r>
              <a:rPr lang="en-US" dirty="0" smtClean="0"/>
              <a:t>," she once told Lowell. "</a:t>
            </a:r>
            <a:r>
              <a:rPr lang="en-US" dirty="0" smtClean="0">
                <a:solidFill>
                  <a:schemeClr val="bg2"/>
                </a:solidFill>
              </a:rPr>
              <a:t>Something needn't be large to be good</a:t>
            </a:r>
            <a:r>
              <a:rPr lang="en-US" dirty="0" smtClean="0"/>
              <a:t>.“</a:t>
            </a:r>
          </a:p>
          <a:p>
            <a:pPr algn="l" rtl="0"/>
            <a:endParaRPr lang="en-US" dirty="0" smtClean="0"/>
          </a:p>
          <a:p>
            <a:pPr algn="l" rtl="0"/>
            <a:r>
              <a:rPr lang="en-US" dirty="0" smtClean="0"/>
              <a:t>Her best-known poems have remained standard anthology pieces, and a spate of recent studies, a biography, a collection of her letters, and even a book of her paintings demonstrate her high and constantly growing stature with literary scholars and critics.</a:t>
            </a:r>
            <a:endParaRPr lang="ar-SA" dirty="0" smtClean="0"/>
          </a:p>
          <a:p>
            <a:pPr algn="l" rtl="0"/>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descr="merida.JPG"/>
          <p:cNvPicPr>
            <a:picLocks noGrp="1" noChangeAspect="1"/>
          </p:cNvPicPr>
          <p:nvPr>
            <p:ph sz="quarter" idx="1"/>
          </p:nvPr>
        </p:nvPicPr>
        <p:blipFill>
          <a:blip r:embed="rId2" cstate="print"/>
          <a:stretch>
            <a:fillRect/>
          </a:stretch>
        </p:blipFill>
        <p:spPr>
          <a:xfrm rot="20863489">
            <a:off x="632581" y="931899"/>
            <a:ext cx="3234941" cy="2009925"/>
          </a:xfrm>
        </p:spPr>
      </p:pic>
      <p:pic>
        <p:nvPicPr>
          <p:cNvPr id="5" name="صورة 4" descr="lamp.JPG"/>
          <p:cNvPicPr>
            <a:picLocks noChangeAspect="1"/>
          </p:cNvPicPr>
          <p:nvPr/>
        </p:nvPicPr>
        <p:blipFill>
          <a:blip r:embed="rId3" cstate="print"/>
          <a:stretch>
            <a:fillRect/>
          </a:stretch>
        </p:blipFill>
        <p:spPr>
          <a:xfrm>
            <a:off x="4929190" y="3214686"/>
            <a:ext cx="3143272" cy="3286148"/>
          </a:xfrm>
          <a:prstGeom prst="rect">
            <a:avLst/>
          </a:prstGeom>
        </p:spPr>
      </p:pic>
      <p:pic>
        <p:nvPicPr>
          <p:cNvPr id="6" name="صورة 5" descr="red_stove.JPG"/>
          <p:cNvPicPr>
            <a:picLocks noChangeAspect="1"/>
          </p:cNvPicPr>
          <p:nvPr/>
        </p:nvPicPr>
        <p:blipFill>
          <a:blip r:embed="rId4" cstate="print"/>
          <a:stretch>
            <a:fillRect/>
          </a:stretch>
        </p:blipFill>
        <p:spPr>
          <a:xfrm>
            <a:off x="4429124" y="785794"/>
            <a:ext cx="4218432" cy="2214578"/>
          </a:xfrm>
          <a:prstGeom prst="rect">
            <a:avLst/>
          </a:prstGeom>
        </p:spPr>
      </p:pic>
      <p:pic>
        <p:nvPicPr>
          <p:cNvPr id="7" name="صورة 6" descr="anjinhos.JPG"/>
          <p:cNvPicPr>
            <a:picLocks noChangeAspect="1"/>
          </p:cNvPicPr>
          <p:nvPr/>
        </p:nvPicPr>
        <p:blipFill>
          <a:blip r:embed="rId5" cstate="print"/>
          <a:stretch>
            <a:fillRect/>
          </a:stretch>
        </p:blipFill>
        <p:spPr>
          <a:xfrm>
            <a:off x="508617" y="3276495"/>
            <a:ext cx="4111970" cy="3333618"/>
          </a:xfrm>
          <a:prstGeom prst="rect">
            <a:avLst/>
          </a:prstGeom>
        </p:spPr>
      </p:pic>
      <p:sp>
        <p:nvSpPr>
          <p:cNvPr id="8" name="مربع نص 7"/>
          <p:cNvSpPr txBox="1"/>
          <p:nvPr/>
        </p:nvSpPr>
        <p:spPr>
          <a:xfrm>
            <a:off x="857224" y="214290"/>
            <a:ext cx="7000924" cy="400110"/>
          </a:xfrm>
          <a:prstGeom prst="rect">
            <a:avLst/>
          </a:prstGeom>
          <a:noFill/>
        </p:spPr>
        <p:txBody>
          <a:bodyPr wrap="square" rtlCol="1">
            <a:spAutoFit/>
          </a:bodyPr>
          <a:lstStyle/>
          <a:p>
            <a:pPr algn="l" rtl="0"/>
            <a:r>
              <a:rPr lang="en-US" sz="2000" dirty="0" smtClean="0">
                <a:solidFill>
                  <a:schemeClr val="accent1"/>
                </a:solidFill>
              </a:rPr>
              <a:t>Some Of </a:t>
            </a:r>
            <a:r>
              <a:rPr lang="en-US" sz="2000" b="1" dirty="0" smtClean="0">
                <a:solidFill>
                  <a:schemeClr val="accent1"/>
                </a:solidFill>
              </a:rPr>
              <a:t>Elizabeth Bishop Painting :</a:t>
            </a:r>
            <a:r>
              <a:rPr lang="en-US" dirty="0" smtClean="0"/>
              <a:t> </a:t>
            </a:r>
            <a:endParaRPr lang="ar-S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solidFill>
                  <a:schemeClr val="bg2"/>
                </a:solidFill>
              </a:rPr>
              <a:t>Elizabeth Bishop poems:</a:t>
            </a:r>
            <a:endParaRPr lang="ar-SA" dirty="0">
              <a:solidFill>
                <a:schemeClr val="bg2"/>
              </a:solidFill>
            </a:endParaRPr>
          </a:p>
        </p:txBody>
      </p:sp>
      <p:pic>
        <p:nvPicPr>
          <p:cNvPr id="4" name="عنصر نائب للمحتوى 3" descr="0701178027.02.LZZZZZZZ.jpg"/>
          <p:cNvPicPr>
            <a:picLocks noGrp="1" noChangeAspect="1"/>
          </p:cNvPicPr>
          <p:nvPr>
            <p:ph sz="quarter" idx="1"/>
          </p:nvPr>
        </p:nvPicPr>
        <p:blipFill>
          <a:blip r:embed="rId2" cstate="print">
            <a:duotone>
              <a:prstClr val="black"/>
              <a:schemeClr val="accent2">
                <a:tint val="45000"/>
                <a:satMod val="400000"/>
              </a:schemeClr>
            </a:duotone>
          </a:blip>
          <a:stretch>
            <a:fillRect/>
          </a:stretch>
        </p:blipFill>
        <p:spPr>
          <a:xfrm rot="543592">
            <a:off x="789964" y="2030698"/>
            <a:ext cx="2509045" cy="3881229"/>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5" name="صورة 4" descr="story.jpg"/>
          <p:cNvPicPr>
            <a:picLocks noChangeAspect="1"/>
          </p:cNvPicPr>
          <p:nvPr/>
        </p:nvPicPr>
        <p:blipFill>
          <a:blip r:embed="rId3" cstate="print"/>
          <a:stretch>
            <a:fillRect/>
          </a:stretch>
        </p:blipFill>
        <p:spPr>
          <a:xfrm rot="20680808">
            <a:off x="3659456" y="3213552"/>
            <a:ext cx="1405759" cy="2474397"/>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pic>
        <p:nvPicPr>
          <p:cNvPr id="7" name="صورة 6" descr="512ZTYWB3GL.jpg"/>
          <p:cNvPicPr>
            <a:picLocks noChangeAspect="1"/>
          </p:cNvPicPr>
          <p:nvPr/>
        </p:nvPicPr>
        <p:blipFill>
          <a:blip r:embed="rId4" cstate="print"/>
          <a:stretch>
            <a:fillRect/>
          </a:stretch>
        </p:blipFill>
        <p:spPr>
          <a:xfrm rot="553510">
            <a:off x="5786446" y="2071678"/>
            <a:ext cx="2181230" cy="404813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785786" y="0"/>
            <a:ext cx="7467600" cy="1143000"/>
          </a:xfrm>
        </p:spPr>
        <p:txBody>
          <a:bodyPr>
            <a:normAutofit/>
          </a:bodyPr>
          <a:lstStyle/>
          <a:p>
            <a:r>
              <a:rPr lang="en-US" b="1" u="sng" dirty="0" smtClean="0">
                <a:solidFill>
                  <a:schemeClr val="accent1"/>
                </a:solidFill>
              </a:rPr>
              <a:t>Elizabeth Bishop poems:</a:t>
            </a:r>
            <a:endParaRPr lang="ar-SA" u="sng" dirty="0">
              <a:solidFill>
                <a:schemeClr val="accent1"/>
              </a:solidFill>
            </a:endParaRPr>
          </a:p>
        </p:txBody>
      </p:sp>
      <p:sp>
        <p:nvSpPr>
          <p:cNvPr id="3" name="عنصر نائب للمحتوى 2"/>
          <p:cNvSpPr>
            <a:spLocks noGrp="1"/>
          </p:cNvSpPr>
          <p:nvPr>
            <p:ph sz="quarter" idx="1"/>
          </p:nvPr>
        </p:nvSpPr>
        <p:spPr>
          <a:xfrm>
            <a:off x="428596" y="1285860"/>
            <a:ext cx="7467600" cy="5286412"/>
          </a:xfrm>
        </p:spPr>
        <p:txBody>
          <a:bodyPr>
            <a:normAutofit lnSpcReduction="10000"/>
          </a:bodyPr>
          <a:lstStyle/>
          <a:p>
            <a:pPr algn="l" rtl="0"/>
            <a:r>
              <a:rPr lang="en-US" dirty="0" smtClean="0"/>
              <a:t>Elizabeth Bishop's poems were always admired for the purity and precision of her descriptions, and now readers have come to see how, even in her early poems, the attention to external detail reveals an internal emotional realm. Bishop's early works use surrealism and imagism to create a new reality in which she minimizes the reference to self in poetry, but her later poems become more autobiographical and more concerned with a quest for personal identity.</a:t>
            </a:r>
          </a:p>
          <a:p>
            <a:pPr algn="l" rtl="0"/>
            <a:endParaRPr lang="en-US" dirty="0" smtClean="0"/>
          </a:p>
          <a:p>
            <a:pPr algn="l" rtl="0"/>
            <a:r>
              <a:rPr lang="en-US" dirty="0" smtClean="0"/>
              <a:t>Bishop’s use of imagery allowed her to address personal issues in her poems without the discomfort of self-exposure. An example of this is found in the poem "In the Waiting Room."</a:t>
            </a:r>
            <a:endParaRPr lang="ar-S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descr="wing.jpg"/>
          <p:cNvPicPr>
            <a:picLocks noChangeAspect="1"/>
          </p:cNvPicPr>
          <p:nvPr/>
        </p:nvPicPr>
        <p:blipFill>
          <a:blip r:embed="rId2" cstate="print"/>
          <a:stretch>
            <a:fillRect/>
          </a:stretch>
        </p:blipFill>
        <p:spPr>
          <a:xfrm>
            <a:off x="4857752" y="2071678"/>
            <a:ext cx="3810000" cy="2857500"/>
          </a:xfrm>
          <a:prstGeom prst="roundRect">
            <a:avLst>
              <a:gd name="adj" fmla="val 18594"/>
            </a:avLst>
          </a:prstGeom>
          <a:solidFill>
            <a:srgbClr val="FFFFFF">
              <a:shade val="85000"/>
            </a:srgbClr>
          </a:solidFill>
          <a:ln>
            <a:noFill/>
          </a:ln>
          <a:effectLst>
            <a:reflection blurRad="12700" stA="38000" endPos="28000" dist="5000" dir="5400000" sy="-100000" algn="bl" rotWithShape="0"/>
          </a:effectLst>
        </p:spPr>
      </p:pic>
      <p:sp>
        <p:nvSpPr>
          <p:cNvPr id="2" name="عنوان 1"/>
          <p:cNvSpPr>
            <a:spLocks noGrp="1"/>
          </p:cNvSpPr>
          <p:nvPr>
            <p:ph type="title"/>
          </p:nvPr>
        </p:nvSpPr>
        <p:spPr>
          <a:xfrm>
            <a:off x="457200" y="274638"/>
            <a:ext cx="7467600" cy="1011222"/>
          </a:xfrm>
        </p:spPr>
        <p:txBody>
          <a:bodyPr/>
          <a:lstStyle/>
          <a:p>
            <a:r>
              <a:rPr lang="en-US" b="1" dirty="0" smtClean="0"/>
              <a:t>In the Waiting Room</a:t>
            </a:r>
            <a:endParaRPr lang="ar-SA" dirty="0"/>
          </a:p>
        </p:txBody>
      </p:sp>
      <p:pic>
        <p:nvPicPr>
          <p:cNvPr id="4" name="عنصر نائب للمحتوى 3" descr="ebishop.jpg"/>
          <p:cNvPicPr>
            <a:picLocks noGrp="1" noChangeAspect="1"/>
          </p:cNvPicPr>
          <p:nvPr>
            <p:ph sz="quarter" idx="1"/>
          </p:nvPr>
        </p:nvPicPr>
        <p:blipFill>
          <a:blip r:embed="rId3" cstate="print"/>
          <a:stretch>
            <a:fillRect/>
          </a:stretch>
        </p:blipFill>
        <p:spPr>
          <a:xfrm rot="919638">
            <a:off x="535992" y="1747310"/>
            <a:ext cx="2237945" cy="2735266"/>
          </a:xfrm>
          <a:prstGeom prst="roundRect">
            <a:avLst>
              <a:gd name="adj" fmla="val 5383"/>
            </a:avLst>
          </a:prstGeom>
          <a:solidFill>
            <a:srgbClr val="FFFFFF">
              <a:shade val="85000"/>
            </a:srgbClr>
          </a:solidFill>
          <a:ln>
            <a:noFill/>
          </a:ln>
          <a:effectLst>
            <a:reflection blurRad="12700" stA="38000" endPos="28000" dist="5000" dir="5400000" sy="-100000" algn="bl" rotWithShape="0"/>
          </a:effectLst>
        </p:spPr>
      </p:pic>
      <p:pic>
        <p:nvPicPr>
          <p:cNvPr id="6" name="صورة 5" descr="Waiting_Room2.jpg"/>
          <p:cNvPicPr>
            <a:picLocks noChangeAspect="1"/>
          </p:cNvPicPr>
          <p:nvPr/>
        </p:nvPicPr>
        <p:blipFill>
          <a:blip r:embed="rId4" cstate="print"/>
          <a:stretch>
            <a:fillRect/>
          </a:stretch>
        </p:blipFill>
        <p:spPr>
          <a:xfrm>
            <a:off x="2643174" y="3500438"/>
            <a:ext cx="2286016" cy="276728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صورة 7" descr="Untitled-1.gif"/>
          <p:cNvPicPr>
            <a:picLocks noChangeAspect="1"/>
          </p:cNvPicPr>
          <p:nvPr/>
        </p:nvPicPr>
        <p:blipFill>
          <a:blip r:embed="rId5" cstate="print">
            <a:duotone>
              <a:schemeClr val="accent2">
                <a:shade val="45000"/>
                <a:satMod val="135000"/>
              </a:schemeClr>
              <a:prstClr val="white"/>
            </a:duotone>
          </a:blip>
          <a:stretch>
            <a:fillRect/>
          </a:stretch>
        </p:blipFill>
        <p:spPr>
          <a:xfrm>
            <a:off x="5072066" y="285728"/>
            <a:ext cx="3500462" cy="150019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شربية">
  <a:themeElements>
    <a:clrScheme name="مسبوك">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مشربية">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مشربية">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500</TotalTime>
  <Words>1041</Words>
  <Application>Microsoft Office PowerPoint</Application>
  <PresentationFormat>عرض على الشاشة (3:4)‏</PresentationFormat>
  <Paragraphs>64</Paragraphs>
  <Slides>16</Slides>
  <Notes>0</Notes>
  <HiddenSlides>0</HiddenSlides>
  <MMClips>1</MMClips>
  <ScaleCrop>false</ScaleCrop>
  <HeadingPairs>
    <vt:vector size="4" baseType="variant">
      <vt:variant>
        <vt:lpstr>سمة</vt:lpstr>
      </vt:variant>
      <vt:variant>
        <vt:i4>1</vt:i4>
      </vt:variant>
      <vt:variant>
        <vt:lpstr>عناوين الشرائح</vt:lpstr>
      </vt:variant>
      <vt:variant>
        <vt:i4>16</vt:i4>
      </vt:variant>
    </vt:vector>
  </HeadingPairs>
  <TitlesOfParts>
    <vt:vector size="17" baseType="lpstr">
      <vt:lpstr>مشربية</vt:lpstr>
      <vt:lpstr>       Elizabeth Bishop In the waiting room </vt:lpstr>
      <vt:lpstr> Elizabeth Bishop                              1911-1979</vt:lpstr>
      <vt:lpstr>الشريحة 3</vt:lpstr>
      <vt:lpstr>الشريحة 4</vt:lpstr>
      <vt:lpstr>الشريحة 5</vt:lpstr>
      <vt:lpstr>الشريحة 6</vt:lpstr>
      <vt:lpstr>Elizabeth Bishop poems:</vt:lpstr>
      <vt:lpstr>Elizabeth Bishop poems:</vt:lpstr>
      <vt:lpstr>In the Waiting Room</vt:lpstr>
      <vt:lpstr>الشريحة 10</vt:lpstr>
      <vt:lpstr>الشريحة 11</vt:lpstr>
      <vt:lpstr>الشريحة 12</vt:lpstr>
      <vt:lpstr>                                                                                       </vt:lpstr>
      <vt:lpstr>Listen To Bishop poem ,                  In The Waiting Room ,, </vt:lpstr>
      <vt:lpstr>الشريحة 15</vt:lpstr>
      <vt:lpstr>Eman Ahmad Al-Ghamdi Sal7a Hussain AL-Montasheri Areej Ahmad khalf Doa’a Nashag8i Ameera AL.Ghamdi Ilham AL.Ghamdi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Elizabeth Bishop In the waiting room</dc:title>
  <dc:creator>pc</dc:creator>
  <cp:lastModifiedBy>pc</cp:lastModifiedBy>
  <cp:revision>55</cp:revision>
  <dcterms:created xsi:type="dcterms:W3CDTF">2010-05-15T19:33:44Z</dcterms:created>
  <dcterms:modified xsi:type="dcterms:W3CDTF">2010-05-30T16:27:32Z</dcterms:modified>
</cp:coreProperties>
</file>